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75" r:id="rId1"/>
    <p:sldMasterId id="2147484323" r:id="rId2"/>
  </p:sldMasterIdLst>
  <p:notesMasterIdLst>
    <p:notesMasterId r:id="rId25"/>
  </p:notesMasterIdLst>
  <p:sldIdLst>
    <p:sldId id="264" r:id="rId3"/>
    <p:sldId id="257" r:id="rId4"/>
    <p:sldId id="356" r:id="rId5"/>
    <p:sldId id="367" r:id="rId6"/>
    <p:sldId id="393" r:id="rId7"/>
    <p:sldId id="372" r:id="rId8"/>
    <p:sldId id="391" r:id="rId9"/>
    <p:sldId id="373" r:id="rId10"/>
    <p:sldId id="374" r:id="rId11"/>
    <p:sldId id="375" r:id="rId12"/>
    <p:sldId id="376" r:id="rId13"/>
    <p:sldId id="379" r:id="rId14"/>
    <p:sldId id="380" r:id="rId15"/>
    <p:sldId id="384" r:id="rId16"/>
    <p:sldId id="385" r:id="rId17"/>
    <p:sldId id="386" r:id="rId18"/>
    <p:sldId id="387" r:id="rId19"/>
    <p:sldId id="364" r:id="rId20"/>
    <p:sldId id="382" r:id="rId21"/>
    <p:sldId id="383" r:id="rId22"/>
    <p:sldId id="365" r:id="rId23"/>
    <p:sldId id="25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00FF"/>
    <a:srgbClr val="61D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52" autoAdjust="0"/>
    <p:restoredTop sz="94660"/>
  </p:normalViewPr>
  <p:slideViewPr>
    <p:cSldViewPr>
      <p:cViewPr>
        <p:scale>
          <a:sx n="104" d="100"/>
          <a:sy n="104" d="100"/>
        </p:scale>
        <p:origin x="-864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22EB27-E9D1-4F99-AA14-1EE4799240B1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44351-9648-46A1-8AC2-91757635B2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404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E1624-223A-4379-9EAD-6C47EA7FF86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We 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 as structural metric, and normalize the values into the range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We use </a:t>
                </a:r>
                <a:r>
                  <a:rPr lang="en-US" b="0" i="0" smtClean="0">
                    <a:latin typeface="Cambria Math"/>
                  </a:rPr>
                  <a:t>−𝑄_𝑐</a:t>
                </a:r>
                <a:r>
                  <a:rPr lang="en-US" dirty="0" smtClean="0"/>
                  <a:t> as structural metric, and normalize the values into the range </a:t>
                </a:r>
                <a:r>
                  <a:rPr lang="en-US" b="0" i="0" smtClean="0">
                    <a:latin typeface="Cambria Math"/>
                  </a:rPr>
                  <a:t>[1,𝑛_𝑐 ].</a:t>
                </a:r>
                <a:endParaRPr lang="en-US" dirty="0" smtClean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44351-9648-46A1-8AC2-91757635B24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dirty="0" smtClean="0"/>
                  <a:t>The </a:t>
                </a:r>
                <a:r>
                  <a:rPr lang="en-US" altLang="zh-CN" dirty="0"/>
                  <a:t>problem for inferring the diffusion network thus becomes estimating the set of information diffusion probabilities,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𝜃</m:t>
                    </m:r>
                    <m:r>
                      <a:rPr lang="en-US" altLang="zh-CN" i="1"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𝜏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𝑣</m:t>
                        </m:r>
                        <m:r>
                          <a:rPr lang="en-US" altLang="zh-CN" i="1">
                            <a:latin typeface="Cambria Math"/>
                          </a:rPr>
                          <m:t>,</m:t>
                        </m:r>
                        <m:r>
                          <a:rPr lang="en-US" altLang="zh-CN" i="1">
                            <a:latin typeface="Cambria Math"/>
                          </a:rPr>
                          <m:t>𝑤</m:t>
                        </m:r>
                      </m:sub>
                    </m:sSub>
                    <m:r>
                      <a:rPr lang="en-US" altLang="zh-CN" i="1">
                        <a:latin typeface="Cambria Math"/>
                      </a:rPr>
                      <m:t>}</m:t>
                    </m:r>
                  </m:oMath>
                </a14:m>
                <a:r>
                  <a:rPr lang="en-US" altLang="zh-CN" dirty="0"/>
                  <a:t>  which maximizes the log likelihood function.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dirty="0" smtClean="0"/>
                  <a:t>The </a:t>
                </a:r>
                <a:r>
                  <a:rPr lang="en-US" altLang="zh-CN" dirty="0"/>
                  <a:t>problem for inferring the diffusion network thus becomes estimating the set of information diffusion probabilities,   </a:t>
                </a:r>
                <a:r>
                  <a:rPr lang="en-US" altLang="zh-CN" i="0">
                    <a:latin typeface="Cambria Math"/>
                  </a:rPr>
                  <a:t>𝜃={𝜏_(𝑣,𝑤)}</a:t>
                </a:r>
                <a:r>
                  <a:rPr lang="en-US" altLang="zh-CN" dirty="0"/>
                  <a:t>  which maximizes the log likelihood function. 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44351-9648-46A1-8AC2-91757635B24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5034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 use generative ability to measure the performance as the ground-truth is unknown, and use the perplexity over cascades as</a:t>
            </a:r>
            <a:endParaRPr lang="en-US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44351-9648-46A1-8AC2-91757635B24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Fig. 5 showed the average perplexity under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-fold cross validation for the above four models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dierent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numbers of cascades. For each model, the performance remained stable with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slight decrease with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dierent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numbers of cascades. This showed that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dierence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caused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dierent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numbers of activations doesn't lead to apparent decrease in performance.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44351-9648-46A1-8AC2-91757635B24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And a reasonable increase in run-time for the models with parent components is due to the calculation of which involves integration of nodes' activations in each parent component</a:t>
            </a:r>
            <a:r>
              <a:rPr lang="en-US" dirty="0" smtClean="0"/>
              <a:t>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run-time was comparably longer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because calculation of the discounted counting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Ns(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c;w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t) from the activation logs occupied large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 of run-time.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44351-9648-46A1-8AC2-91757635B24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empirical result on a real dataset shows that after incorporating structural diversity, there is a significant improvement in the generative ability of the proposed model. The new model can more accurately model diffusion process in social networks.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44351-9648-46A1-8AC2-91757635B24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4491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E1624-223A-4379-9EAD-6C47EA7FF86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Find key target consumers who can spread the information to as many consumers as possible. Make product promotions to them.</a:t>
            </a:r>
          </a:p>
          <a:p>
            <a:r>
              <a:rPr lang="en-US" altLang="zh-CN" dirty="0" smtClean="0"/>
              <a:t>Find key patients.  Eliminate disease on them to prevent them spread the disease to as many people as possible</a:t>
            </a:r>
          </a:p>
          <a:p>
            <a:r>
              <a:rPr lang="en-US" altLang="zh-CN" dirty="0" smtClean="0"/>
              <a:t>Given the models, have some applications</a:t>
            </a: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44351-9648-46A1-8AC2-91757635B24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The assumption in IC Model is simple, </a:t>
            </a:r>
            <a:r>
              <a:rPr lang="en-US" dirty="0" smtClean="0">
                <a:solidFill>
                  <a:srgbClr val="0000FF"/>
                </a:solidFill>
              </a:rPr>
              <a:t>extensions</a:t>
            </a:r>
            <a:r>
              <a:rPr lang="en-US" dirty="0" smtClean="0"/>
              <a:t> for more </a:t>
            </a:r>
            <a:r>
              <a:rPr lang="en-US" dirty="0" smtClean="0">
                <a:solidFill>
                  <a:srgbClr val="0000FF"/>
                </a:solidFill>
              </a:rPr>
              <a:t>accurately modeling</a:t>
            </a:r>
            <a:r>
              <a:rPr lang="en-US" dirty="0" smtClean="0"/>
              <a:t>:</a:t>
            </a:r>
          </a:p>
          <a:p>
            <a:r>
              <a:rPr lang="en-US" dirty="0" smtClean="0"/>
              <a:t>1) The influence of a node activation follows an </a:t>
            </a:r>
            <a:r>
              <a:rPr lang="en-US" dirty="0" smtClean="0">
                <a:solidFill>
                  <a:srgbClr val="00B050"/>
                </a:solidFill>
              </a:rPr>
              <a:t>exponential decay</a:t>
            </a:r>
            <a:r>
              <a:rPr lang="en-US" dirty="0" smtClean="0"/>
              <a:t>.  (W. Lee etc.)</a:t>
            </a:r>
          </a:p>
          <a:p>
            <a:r>
              <a:rPr lang="en-US" dirty="0" smtClean="0"/>
              <a:t>2) A node is allowed to </a:t>
            </a:r>
            <a:r>
              <a:rPr lang="en-US" dirty="0" smtClean="0">
                <a:solidFill>
                  <a:srgbClr val="00B050"/>
                </a:solidFill>
              </a:rPr>
              <a:t>activate multiple times </a:t>
            </a:r>
            <a:r>
              <a:rPr lang="en-US" dirty="0" smtClean="0"/>
              <a:t>(M. Kimura etc.). </a:t>
            </a:r>
          </a:p>
          <a:p>
            <a:r>
              <a:rPr lang="en-US" dirty="0" smtClean="0"/>
              <a:t>3) Allowing </a:t>
            </a:r>
            <a:r>
              <a:rPr lang="en-US" dirty="0" smtClean="0">
                <a:solidFill>
                  <a:srgbClr val="00B050"/>
                </a:solidFill>
              </a:rPr>
              <a:t>continuous tries </a:t>
            </a:r>
            <a:r>
              <a:rPr lang="en-US" dirty="0" smtClean="0"/>
              <a:t>by neighbors (S. Foster etc.).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However</a:t>
            </a:r>
            <a:r>
              <a:rPr lang="en-US" dirty="0" smtClean="0"/>
              <a:t>, most of the existing work </a:t>
            </a:r>
            <a:r>
              <a:rPr lang="en-US" dirty="0" smtClean="0">
                <a:solidFill>
                  <a:srgbClr val="C00000"/>
                </a:solidFill>
              </a:rPr>
              <a:t>does not consider </a:t>
            </a:r>
            <a:r>
              <a:rPr lang="en-US" dirty="0" smtClean="0"/>
              <a:t>the effect of </a:t>
            </a:r>
            <a:r>
              <a:rPr lang="en-US" dirty="0" smtClean="0">
                <a:solidFill>
                  <a:srgbClr val="C00000"/>
                </a:solidFill>
              </a:rPr>
              <a:t>structural diversity </a:t>
            </a:r>
            <a:r>
              <a:rPr lang="en-US" dirty="0" smtClean="0"/>
              <a:t>of the neighbors on node activation.</a:t>
            </a:r>
          </a:p>
          <a:p>
            <a:r>
              <a:rPr lang="en-US" dirty="0" smtClean="0"/>
              <a:t>Base</a:t>
            </a:r>
            <a:r>
              <a:rPr lang="en-US" baseline="0" dirty="0" smtClean="0"/>
              <a:t> on example of blogs </a:t>
            </a:r>
            <a:r>
              <a:rPr lang="en-US" dirty="0" smtClean="0"/>
              <a:t>(more interested in recent news)</a:t>
            </a:r>
          </a:p>
          <a:p>
            <a:r>
              <a:rPr lang="en-US" dirty="0" smtClean="0"/>
              <a:t>(can post several posts)</a:t>
            </a:r>
          </a:p>
          <a:p>
            <a:r>
              <a:rPr lang="en-US" dirty="0" smtClean="0"/>
              <a:t>Not just once, when you revisit the post again,</a:t>
            </a:r>
            <a:r>
              <a:rPr lang="en-US" baseline="0" dirty="0" smtClean="0"/>
              <a:t> you may be motivated by the idea although you are not motivated before.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44351-9648-46A1-8AC2-91757635B24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Number of </a:t>
            </a:r>
            <a:r>
              <a:rPr lang="en-US" dirty="0" smtClean="0">
                <a:solidFill>
                  <a:srgbClr val="0000FF"/>
                </a:solidFill>
              </a:rPr>
              <a:t>non-redundant</a:t>
            </a:r>
            <a:r>
              <a:rPr lang="en-US" dirty="0" smtClean="0"/>
              <a:t> contacts that matters, not how many friends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44351-9648-46A1-8AC2-91757635B24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303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Contact neighborhood: users possessing the person’s e-mail address.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B050"/>
                </a:solidFill>
              </a:rPr>
              <a:t>We</a:t>
            </a:r>
            <a:r>
              <a:rPr lang="en-US" dirty="0" smtClean="0"/>
              <a:t> loose the assumption by considering </a:t>
            </a:r>
            <a:r>
              <a:rPr lang="en-US" dirty="0" smtClean="0">
                <a:solidFill>
                  <a:schemeClr val="accent2"/>
                </a:solidFill>
              </a:rPr>
              <a:t>structure diversity</a:t>
            </a:r>
            <a:r>
              <a:rPr lang="en-US" dirty="0" smtClean="0"/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Facebook users invites friends to use Facebook by invitation.</a:t>
            </a:r>
          </a:p>
          <a:p>
            <a:r>
              <a:rPr lang="en-US" dirty="0" smtClean="0"/>
              <a:t> For a person A, we define this set of Facebook users possessing A’s e-mail address to be A’s </a:t>
            </a:r>
            <a:r>
              <a:rPr lang="en-US" dirty="0" smtClean="0">
                <a:solidFill>
                  <a:srgbClr val="00B0F0"/>
                </a:solidFill>
              </a:rPr>
              <a:t>contact neighborhood </a:t>
            </a:r>
            <a:r>
              <a:rPr lang="en-US" dirty="0" smtClean="0"/>
              <a:t>in Facebook.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44351-9648-46A1-8AC2-91757635B24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318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Fig. 1 illustrates a node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 and its neighborhood b(w) = {v1; v2; v3; v4; v5; v6}. The neigh-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borhood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form two components, which is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B(w) = {B1(w) = C1;B2(w) = C2}. And each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component consists of interconnected nodes, i.e.,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C1 = {v1; v2; v3} and C2 = {v4; v5; v6}. Thus,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component-based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diusion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probability are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C1;w and (C2;w) respectively.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44351-9648-46A1-8AC2-91757635B24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the view of component, we consider the activations of all nodes inside the component.</a:t>
            </a:r>
          </a:p>
          <a:p>
            <a:r>
              <a:rPr lang="en-US" dirty="0" smtClean="0"/>
              <a:t>Then, based on the diffusion probabilities </a:t>
            </a:r>
            <a:r>
              <a:rPr lang="en-US" i="1" dirty="0" smtClean="0"/>
              <a:t>{</a:t>
            </a:r>
            <a:r>
              <a:rPr lang="en-US" i="1" dirty="0" err="1" smtClean="0"/>
              <a:t>c;w</a:t>
            </a:r>
            <a:r>
              <a:rPr lang="en-US" i="1" dirty="0" smtClean="0"/>
              <a:t>} associated to the active components, some of the corresponding </a:t>
            </a:r>
            <a:r>
              <a:rPr lang="en-US" dirty="0" smtClean="0"/>
              <a:t>nodes </a:t>
            </a:r>
            <a:r>
              <a:rPr lang="en-US" i="1" dirty="0" smtClean="0"/>
              <a:t>w will be activated accordingly. </a:t>
            </a:r>
          </a:p>
          <a:p>
            <a:r>
              <a:rPr lang="en-US" dirty="0" smtClean="0"/>
              <a:t>To infer an accurate diffusion model, it is expected that the</a:t>
            </a:r>
          </a:p>
          <a:p>
            <a:r>
              <a:rPr lang="en-US" dirty="0" smtClean="0"/>
              <a:t>overall probability of generating all the observed cascades </a:t>
            </a:r>
            <a:r>
              <a:rPr lang="en-US" i="1" dirty="0" smtClean="0"/>
              <a:t>{Ds} should be maximized.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44351-9648-46A1-8AC2-91757635B24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The degree of influence on the node with the component as its parent could be affected by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we </a:t>
                </a:r>
                <a:r>
                  <a:rPr lang="en-US" dirty="0"/>
                  <a:t>allow the counting of each activation to be discounted by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sub>
                      <m:sup/>
                    </m:sSubSup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𝑤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b="0" dirty="0" smtClean="0"/>
                  <a:t> ,         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The degree of influence on the node with the component as its parent could be affected by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we </a:t>
                </a:r>
                <a:r>
                  <a:rPr lang="en-US" dirty="0"/>
                  <a:t>allow the counting of each activation to be discounted by</a:t>
                </a:r>
                <a:r>
                  <a:rPr lang="en-US" i="0">
                    <a:latin typeface="Cambria Math"/>
                  </a:rPr>
                  <a:t>〖 𝑁〗_𝑠^  (𝑐,𝑤,𝑡)</a:t>
                </a:r>
                <a:r>
                  <a:rPr lang="en-US" b="0" dirty="0" smtClean="0"/>
                  <a:t> ,          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44351-9648-46A1-8AC2-91757635B24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0788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We define for a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𝑤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which may get activated at time step</a:t>
                </a:r>
                <a:r>
                  <a:rPr lang="en-US" i="1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+1 </m:t>
                    </m:r>
                  </m:oMath>
                </a14:m>
                <a:r>
                  <a:rPr lang="en-US" dirty="0" smtClean="0"/>
                  <a:t>using an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exponential decay</a:t>
                </a:r>
                <a:r>
                  <a:rPr lang="en-US" dirty="0" smtClean="0"/>
                  <a:t>, as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We define for a node </a:t>
                </a:r>
                <a:r>
                  <a:rPr lang="en-US" b="0" i="0" smtClean="0">
                    <a:latin typeface="Cambria Math"/>
                  </a:rPr>
                  <a:t>𝑤 </a:t>
                </a:r>
                <a:r>
                  <a:rPr lang="en-US" dirty="0"/>
                  <a:t>which may get activated at time step</a:t>
                </a:r>
                <a:r>
                  <a:rPr lang="en-US" i="1" dirty="0" smtClean="0"/>
                  <a:t> </a:t>
                </a:r>
                <a:r>
                  <a:rPr lang="en-US" b="0" i="0" smtClean="0">
                    <a:latin typeface="Cambria Math"/>
                  </a:rPr>
                  <a:t>𝑡+1 </a:t>
                </a:r>
                <a:r>
                  <a:rPr lang="en-US" dirty="0" smtClean="0"/>
                  <a:t>using an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exponential decay</a:t>
                </a:r>
                <a:r>
                  <a:rPr lang="en-US" dirty="0" smtClean="0"/>
                  <a:t>, as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44351-9648-46A1-8AC2-91757635B24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22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7493A-5F73-418A-99B7-C4DCA10B3D11}" type="datetime1">
              <a:rPr lang="en-US" smtClean="0"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57208-111B-4461-8016-0825C784E280}" type="datetime1">
              <a:rPr lang="en-US" smtClean="0"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A56B1-4D38-4888-B618-6BFDBB4CB9E0}" type="datetime1">
              <a:rPr lang="en-US" smtClean="0"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04108-48D9-4994-BC53-EEC62C07199A}" type="datetime1">
              <a:rPr lang="en-US" smtClean="0"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98695-F104-4A65-8630-888915A45F0B}" type="datetime1">
              <a:rPr lang="en-US" smtClean="0"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5B8A4-E6E5-433B-84A1-D09A9884388D}" type="datetime1">
              <a:rPr lang="en-US" smtClean="0"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7BA4B-E5DC-4307-A90C-F939F07F716C}" type="datetime1">
              <a:rPr lang="en-US" smtClean="0"/>
              <a:t>11/19/2013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C5E15-6DFB-48A2-A75C-2F1668B25EEE}" type="datetime1">
              <a:rPr lang="en-US" smtClean="0"/>
              <a:t>11/19/2013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279DA-F96E-4F08-90CB-5683A4B94630}" type="datetime1">
              <a:rPr lang="en-US" smtClean="0"/>
              <a:t>11/19/2013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FAC56-0686-4D0A-9013-18759C2D6185}" type="datetime1">
              <a:rPr lang="en-US" smtClean="0"/>
              <a:t>11/19/2013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6829D-2B34-4202-84C6-2E2DCCD5F588}" type="datetime1">
              <a:rPr lang="en-US" smtClean="0"/>
              <a:t>11/19/2013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2FF56-4C31-430C-812B-D86B9F64D062}" type="datetime1">
              <a:rPr lang="en-US" smtClean="0"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C9B26-A14E-41FD-A079-C2DF9F3D166E}" type="datetime1">
              <a:rPr lang="en-US" smtClean="0"/>
              <a:t>11/19/2013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F7CF8-25B8-4422-9356-BB6EE47511A4}" type="datetime1">
              <a:rPr lang="en-US" smtClean="0"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2D592-21F0-4F97-AB17-3325C7623B68}" type="datetime1">
              <a:rPr lang="en-US" smtClean="0"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85577-71D2-413C-A756-68BA466DBA38}" type="datetime1">
              <a:rPr lang="en-US" smtClean="0"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35E9-89D6-4B97-A939-E99D55F7D2E7}" type="datetime1">
              <a:rPr lang="en-US" smtClean="0"/>
              <a:t>11/19/2013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DA948-76A4-4A3D-A810-D81C104EB2B5}" type="datetime1">
              <a:rPr lang="en-US" smtClean="0"/>
              <a:t>11/19/2013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7D64E-1DB5-4112-92A7-B0F1511D42C0}" type="datetime1">
              <a:rPr lang="en-US" smtClean="0"/>
              <a:t>11/19/2013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0C58A-46A4-4896-81F1-DEF130FF8769}" type="datetime1">
              <a:rPr lang="en-US" smtClean="0"/>
              <a:t>11/19/2013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4DF03-30EF-4588-94C3-F079E079F225}" type="datetime1">
              <a:rPr lang="en-US" smtClean="0"/>
              <a:t>11/19/2013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4C254-5E5A-4DBE-932D-148B36E2CCDA}" type="datetime1">
              <a:rPr lang="en-US" smtClean="0"/>
              <a:t>11/19/2013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0E8DD2C0-8758-4BA1-AD60-DD486C0E2D6C}" type="datetime1">
              <a:rPr lang="en-US" smtClean="0"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6" r:id="rId1"/>
    <p:sldLayoutId id="2147484277" r:id="rId2"/>
    <p:sldLayoutId id="2147484278" r:id="rId3"/>
    <p:sldLayoutId id="2147484279" r:id="rId4"/>
    <p:sldLayoutId id="2147484280" r:id="rId5"/>
    <p:sldLayoutId id="2147484281" r:id="rId6"/>
    <p:sldLayoutId id="2147484282" r:id="rId7"/>
    <p:sldLayoutId id="2147484283" r:id="rId8"/>
    <p:sldLayoutId id="2147484284" r:id="rId9"/>
    <p:sldLayoutId id="2147484285" r:id="rId10"/>
    <p:sldLayoutId id="2147484286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D90FB9A-605C-4AB5-8185-9B57C4FCB4D7}" type="datetime1">
              <a:rPr lang="en-US" smtClean="0"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4" r:id="rId1"/>
    <p:sldLayoutId id="2147484325" r:id="rId2"/>
    <p:sldLayoutId id="2147484326" r:id="rId3"/>
    <p:sldLayoutId id="2147484327" r:id="rId4"/>
    <p:sldLayoutId id="2147484328" r:id="rId5"/>
    <p:sldLayoutId id="2147484329" r:id="rId6"/>
    <p:sldLayoutId id="2147484330" r:id="rId7"/>
    <p:sldLayoutId id="2147484331" r:id="rId8"/>
    <p:sldLayoutId id="2147484332" r:id="rId9"/>
    <p:sldLayoutId id="2147484333" r:id="rId10"/>
    <p:sldLayoutId id="2147484334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file:///C:\Users\qbao\Desktop\overview%20-%20Copy.vsd\Drawing\~Page-1\SELECTION" TargetMode="External"/><Relationship Id="rId13" Type="http://schemas.openxmlformats.org/officeDocument/2006/relationships/image" Target="../media/image19.e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4.emf"/><Relationship Id="rId12" Type="http://schemas.openxmlformats.org/officeDocument/2006/relationships/image" Target="../media/image18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file:///C:\Users\qbao\Desktop\overview%20-%20Copy.vsd\Drawing\~Page-1\On-page%20reference.2" TargetMode="External"/><Relationship Id="rId11" Type="http://schemas.openxmlformats.org/officeDocument/2006/relationships/image" Target="../media/image17.emf"/><Relationship Id="rId5" Type="http://schemas.openxmlformats.org/officeDocument/2006/relationships/image" Target="../media/image28.png"/><Relationship Id="rId10" Type="http://schemas.openxmlformats.org/officeDocument/2006/relationships/image" Target="../media/image16.emf"/><Relationship Id="rId4" Type="http://schemas.openxmlformats.org/officeDocument/2006/relationships/image" Target="../media/image27.png"/><Relationship Id="rId9" Type="http://schemas.openxmlformats.org/officeDocument/2006/relationships/image" Target="../media/image15.emf"/><Relationship Id="rId14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image" Target="../media/image20.emf"/><Relationship Id="rId3" Type="http://schemas.openxmlformats.org/officeDocument/2006/relationships/notesSlide" Target="../notesSlides/notesSlide10.xml"/><Relationship Id="rId7" Type="http://schemas.openxmlformats.org/officeDocument/2006/relationships/oleObject" Target="file:///C:\Users\qbao\Desktop\overview%20-%20Copy.vsd\Drawing\~Page-1\SELECTION" TargetMode="External"/><Relationship Id="rId12" Type="http://schemas.openxmlformats.org/officeDocument/2006/relationships/image" Target="../media/image19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emf"/><Relationship Id="rId11" Type="http://schemas.openxmlformats.org/officeDocument/2006/relationships/image" Target="../media/image18.emf"/><Relationship Id="rId5" Type="http://schemas.openxmlformats.org/officeDocument/2006/relationships/oleObject" Target="file:///C:\Users\qbao\Desktop\overview%20-%20Copy.vsd\Drawing\~Page-1\On-page%20reference.2" TargetMode="External"/><Relationship Id="rId10" Type="http://schemas.openxmlformats.org/officeDocument/2006/relationships/image" Target="../media/image17.emf"/><Relationship Id="rId4" Type="http://schemas.openxmlformats.org/officeDocument/2006/relationships/image" Target="../media/image34.png"/><Relationship Id="rId9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metracker.org/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image" Target="../media/image20.emf"/><Relationship Id="rId3" Type="http://schemas.openxmlformats.org/officeDocument/2006/relationships/notesSlide" Target="../notesSlides/notesSlide6.xml"/><Relationship Id="rId7" Type="http://schemas.openxmlformats.org/officeDocument/2006/relationships/oleObject" Target="file:///C:\Users\qbao\Desktop\overview%20-%20Copy.vsd\Drawing\~Page-1\SELECTION" TargetMode="External"/><Relationship Id="rId12" Type="http://schemas.openxmlformats.org/officeDocument/2006/relationships/image" Target="../media/image19.emf"/><Relationship Id="rId17" Type="http://schemas.openxmlformats.org/officeDocument/2006/relationships/image" Target="../media/image25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4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emf"/><Relationship Id="rId11" Type="http://schemas.openxmlformats.org/officeDocument/2006/relationships/image" Target="../media/image18.emf"/><Relationship Id="rId5" Type="http://schemas.openxmlformats.org/officeDocument/2006/relationships/oleObject" Target="file:///C:\Users\qbao\Desktop\overview%20-%20Copy.vsd\Drawing\~Page-1\On-page%20reference.2" TargetMode="External"/><Relationship Id="rId15" Type="http://schemas.openxmlformats.org/officeDocument/2006/relationships/image" Target="../media/image23.png"/><Relationship Id="rId10" Type="http://schemas.openxmlformats.org/officeDocument/2006/relationships/image" Target="../media/image17.emf"/><Relationship Id="rId4" Type="http://schemas.openxmlformats.org/officeDocument/2006/relationships/image" Target="../media/image21.png"/><Relationship Id="rId9" Type="http://schemas.openxmlformats.org/officeDocument/2006/relationships/image" Target="../media/image16.emf"/><Relationship Id="rId1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ctrTitle"/>
          </p:nvPr>
        </p:nvSpPr>
        <p:spPr>
          <a:xfrm>
            <a:off x="609600" y="2514600"/>
            <a:ext cx="8001000" cy="2286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Incorporating Structural Diversity of Neighbors in a Diffusion Model </a:t>
            </a:r>
            <a:br>
              <a:rPr lang="en-US" sz="3200" dirty="0" smtClean="0"/>
            </a:br>
            <a:r>
              <a:rPr lang="en-US" sz="3200" dirty="0" smtClean="0"/>
              <a:t>for Social Networks</a:t>
            </a:r>
            <a:endParaRPr lang="en-US" sz="32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219200" y="4876800"/>
            <a:ext cx="6858000" cy="99060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dirty="0"/>
              <a:t>Qing </a:t>
            </a:r>
            <a:r>
              <a:rPr lang="en-US" dirty="0" err="1"/>
              <a:t>Bao</a:t>
            </a:r>
            <a:r>
              <a:rPr lang="en-US" dirty="0"/>
              <a:t>, William </a:t>
            </a:r>
            <a:r>
              <a:rPr lang="en-US" dirty="0" smtClean="0"/>
              <a:t>K</a:t>
            </a:r>
            <a:r>
              <a:rPr lang="en-US" dirty="0"/>
              <a:t>.</a:t>
            </a:r>
            <a:r>
              <a:rPr lang="en-US" dirty="0" smtClean="0"/>
              <a:t> Cheung</a:t>
            </a:r>
            <a:r>
              <a:rPr lang="en-US" dirty="0"/>
              <a:t>, and Yu </a:t>
            </a:r>
            <a:r>
              <a:rPr lang="en-US" dirty="0" smtClean="0"/>
              <a:t>Zhang</a:t>
            </a:r>
          </a:p>
          <a:p>
            <a:pPr algn="ctr"/>
            <a:r>
              <a:rPr lang="en-US" dirty="0" smtClean="0"/>
              <a:t>Department of Computer Science</a:t>
            </a:r>
          </a:p>
          <a:p>
            <a:pPr algn="ctr"/>
            <a:r>
              <a:rPr lang="en-US" dirty="0" smtClean="0"/>
              <a:t>Hong Kong Baptist University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Problem Formulation </a:t>
            </a:r>
            <a:r>
              <a:rPr lang="en-US" sz="3100" dirty="0" smtClean="0"/>
              <a:t>- component activation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8458200" cy="4876800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v"/>
                </a:pPr>
                <a:r>
                  <a:rPr lang="en-US" dirty="0"/>
                  <a:t>D</a:t>
                </a:r>
                <a:r>
                  <a:rPr lang="en-US" dirty="0" smtClean="0"/>
                  <a:t>iscounted </a:t>
                </a:r>
                <a:r>
                  <a:rPr lang="en-US" dirty="0"/>
                  <a:t>counting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𝑐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𝑤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= </m:t>
                        </m:r>
                        <m:r>
                          <a:rPr lang="en-US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sub>
                      <m:sup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e>
                        </m:d>
                      </m:sup>
                    </m:sSubSup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𝑤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 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sub>
                      <m:sup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e>
                        </m:d>
                      </m:sup>
                    </m:sSubSup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𝑐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𝑤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𝑡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solidFill>
                      <a:srgbClr val="0000FF"/>
                    </a:solidFill>
                  </a:rPr>
                  <a:t>Factor 1 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sub>
                      <m:sup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e>
                        </m:d>
                      </m:sup>
                    </m:sSubSup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𝑤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 smtClean="0"/>
                  <a:t>): when a component is activated?</a:t>
                </a:r>
              </a:p>
              <a:p>
                <a:pPr lvl="2"/>
                <a:r>
                  <a:rPr lang="en-US" dirty="0" smtClean="0"/>
                  <a:t>First activation? Burst of activations?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endParaRPr lang="en-US" dirty="0"/>
              </a:p>
              <a:p>
                <a:pPr lvl="1">
                  <a:buFont typeface="Wingdings" panose="05000000000000000000" pitchFamily="2" charset="2"/>
                  <a:buChar char="Ø"/>
                </a:pPr>
                <a:endParaRPr lang="en-US" dirty="0" smtClean="0"/>
              </a:p>
              <a:p>
                <a:pPr lvl="1">
                  <a:buFont typeface="Wingdings" panose="05000000000000000000" pitchFamily="2" charset="2"/>
                  <a:buChar char="Ø"/>
                </a:pPr>
                <a:endParaRPr lang="en-US" dirty="0"/>
              </a:p>
              <a:p>
                <a:pPr marL="274320" lvl="1" indent="0">
                  <a:buNone/>
                </a:pPr>
                <a:endParaRPr lang="en-US" dirty="0" smtClean="0"/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solidFill>
                      <a:srgbClr val="0000FF"/>
                    </a:solidFill>
                  </a:rPr>
                  <a:t>Factor 2 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sub>
                      <m:sup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e>
                        </m:d>
                      </m:sup>
                    </m:sSubSup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𝑤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 smtClean="0"/>
                  <a:t>): The structural connectivity of the component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8458200" cy="4876800"/>
              </a:xfrm>
              <a:blipFill rotWithShape="1">
                <a:blip r:embed="rId4"/>
                <a:stretch>
                  <a:fillRect l="-721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359" y="2971800"/>
            <a:ext cx="559117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247359" y="4997379"/>
            <a:ext cx="3779362" cy="1409621"/>
            <a:chOff x="1600200" y="2819400"/>
            <a:chExt cx="5399088" cy="2013744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75284613"/>
                </p:ext>
              </p:extLst>
            </p:nvPr>
          </p:nvGraphicFramePr>
          <p:xfrm>
            <a:off x="3928269" y="3467100"/>
            <a:ext cx="752475" cy="750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47" name="Visio" r:id="rId6" imgW="751750" imgH="751649" progId="Visio.Drawing.11">
                    <p:link updateAutomatic="1"/>
                  </p:oleObj>
                </mc:Choice>
                <mc:Fallback>
                  <p:oleObj name="Visio" r:id="rId6" imgW="751750" imgH="751649" progId="Visio.Drawing.11">
                    <p:link updateAutomatic="1"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928269" y="3467100"/>
                          <a:ext cx="752475" cy="7508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6446831"/>
                </p:ext>
              </p:extLst>
            </p:nvPr>
          </p:nvGraphicFramePr>
          <p:xfrm>
            <a:off x="2699544" y="2895600"/>
            <a:ext cx="392113" cy="392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48" name="Visio" r:id="rId8" imgW="391655" imgH="391495" progId="Visio.Drawing.11">
                    <p:link updateAutomatic="1"/>
                  </p:oleObj>
                </mc:Choice>
                <mc:Fallback>
                  <p:oleObj name="Visio" r:id="rId8" imgW="391655" imgH="391495" progId="Visio.Drawing.11">
                    <p:link updateAutomatic="1"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699544" y="2895600"/>
                          <a:ext cx="392113" cy="3921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92737597"/>
                </p:ext>
              </p:extLst>
            </p:nvPr>
          </p:nvGraphicFramePr>
          <p:xfrm>
            <a:off x="1861344" y="3657600"/>
            <a:ext cx="392113" cy="392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49" name="Visio" r:id="rId8" imgW="391655" imgH="391495" progId="Visio.Drawing.11">
                    <p:link updateAutomatic="1"/>
                  </p:oleObj>
                </mc:Choice>
                <mc:Fallback>
                  <p:oleObj name="Visio" r:id="rId8" imgW="391655" imgH="391495" progId="Visio.Drawing.11">
                    <p:link updateAutomatic="1"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861344" y="3657600"/>
                          <a:ext cx="392113" cy="3921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12426705"/>
                </p:ext>
              </p:extLst>
            </p:nvPr>
          </p:nvGraphicFramePr>
          <p:xfrm>
            <a:off x="2699544" y="4408487"/>
            <a:ext cx="392113" cy="392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50" name="Visio" r:id="rId8" imgW="391655" imgH="391495" progId="Visio.Drawing.11">
                    <p:link updateAutomatic="1"/>
                  </p:oleObj>
                </mc:Choice>
                <mc:Fallback>
                  <p:oleObj name="Visio" r:id="rId8" imgW="391655" imgH="391495" progId="Visio.Drawing.11">
                    <p:link updateAutomatic="1"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699544" y="4408487"/>
                          <a:ext cx="392113" cy="3921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17160318"/>
                </p:ext>
              </p:extLst>
            </p:nvPr>
          </p:nvGraphicFramePr>
          <p:xfrm>
            <a:off x="5518944" y="2895600"/>
            <a:ext cx="392113" cy="392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51" name="Visio" r:id="rId8" imgW="391655" imgH="391495" progId="Visio.Drawing.11">
                    <p:link updateAutomatic="1"/>
                  </p:oleObj>
                </mc:Choice>
                <mc:Fallback>
                  <p:oleObj name="Visio" r:id="rId8" imgW="391655" imgH="391495" progId="Visio.Drawing.11">
                    <p:link updateAutomatic="1"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5518944" y="2895600"/>
                          <a:ext cx="392113" cy="3921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41222543"/>
                </p:ext>
              </p:extLst>
            </p:nvPr>
          </p:nvGraphicFramePr>
          <p:xfrm>
            <a:off x="6357144" y="3657600"/>
            <a:ext cx="392113" cy="392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52" name="Visio" r:id="rId8" imgW="391655" imgH="391495" progId="Visio.Drawing.11">
                    <p:link updateAutomatic="1"/>
                  </p:oleObj>
                </mc:Choice>
                <mc:Fallback>
                  <p:oleObj name="Visio" r:id="rId8" imgW="391655" imgH="391495" progId="Visio.Drawing.11">
                    <p:link updateAutomatic="1"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6357144" y="3657600"/>
                          <a:ext cx="392113" cy="3921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65248712"/>
                </p:ext>
              </p:extLst>
            </p:nvPr>
          </p:nvGraphicFramePr>
          <p:xfrm>
            <a:off x="5518944" y="4419600"/>
            <a:ext cx="392113" cy="392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53" name="Visio" r:id="rId8" imgW="391655" imgH="391495" progId="Visio.Drawing.11">
                    <p:link updateAutomatic="1"/>
                  </p:oleObj>
                </mc:Choice>
                <mc:Fallback>
                  <p:oleObj name="Visio" r:id="rId8" imgW="391655" imgH="391495" progId="Visio.Drawing.11">
                    <p:link updateAutomatic="1"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5518944" y="4419600"/>
                          <a:ext cx="392113" cy="3921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5" name="Straight Arrow Connector 14"/>
            <p:cNvCxnSpPr>
              <a:stCxn id="10" idx="0"/>
              <a:endCxn id="9" idx="1"/>
            </p:cNvCxnSpPr>
            <p:nvPr/>
          </p:nvCxnSpPr>
          <p:spPr>
            <a:xfrm flipV="1">
              <a:off x="2057400" y="3091656"/>
              <a:ext cx="642144" cy="565944"/>
            </a:xfrm>
            <a:prstGeom prst="straightConnector1">
              <a:avLst/>
            </a:prstGeom>
            <a:ln w="34925" cmpd="sng">
              <a:solidFill>
                <a:schemeClr val="accent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1" idx="3"/>
              <a:endCxn id="9" idx="2"/>
            </p:cNvCxnSpPr>
            <p:nvPr/>
          </p:nvCxnSpPr>
          <p:spPr>
            <a:xfrm flipH="1" flipV="1">
              <a:off x="2895600" y="3287713"/>
              <a:ext cx="196057" cy="1316830"/>
            </a:xfrm>
            <a:prstGeom prst="straightConnector1">
              <a:avLst/>
            </a:prstGeom>
            <a:ln w="34925" cmpd="sng">
              <a:solidFill>
                <a:schemeClr val="accent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0" idx="2"/>
              <a:endCxn id="11" idx="1"/>
            </p:cNvCxnSpPr>
            <p:nvPr/>
          </p:nvCxnSpPr>
          <p:spPr>
            <a:xfrm>
              <a:off x="2057400" y="4049713"/>
              <a:ext cx="642144" cy="554830"/>
            </a:xfrm>
            <a:prstGeom prst="straightConnector1">
              <a:avLst/>
            </a:prstGeom>
            <a:ln w="34925" cmpd="sng">
              <a:solidFill>
                <a:schemeClr val="accent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4" idx="3"/>
              <a:endCxn id="13" idx="2"/>
            </p:cNvCxnSpPr>
            <p:nvPr/>
          </p:nvCxnSpPr>
          <p:spPr>
            <a:xfrm flipV="1">
              <a:off x="5911057" y="4049713"/>
              <a:ext cx="642143" cy="565943"/>
            </a:xfrm>
            <a:prstGeom prst="straightConnector1">
              <a:avLst/>
            </a:prstGeom>
            <a:ln w="34925" cmpd="sng">
              <a:solidFill>
                <a:schemeClr val="accent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3" idx="0"/>
              <a:endCxn id="12" idx="3"/>
            </p:cNvCxnSpPr>
            <p:nvPr/>
          </p:nvCxnSpPr>
          <p:spPr>
            <a:xfrm flipH="1" flipV="1">
              <a:off x="5911057" y="3091656"/>
              <a:ext cx="642143" cy="565944"/>
            </a:xfrm>
            <a:prstGeom prst="straightConnector1">
              <a:avLst/>
            </a:prstGeom>
            <a:ln w="34925" cmpd="sng">
              <a:solidFill>
                <a:schemeClr val="accent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1600200" y="2819400"/>
              <a:ext cx="2013744" cy="2013744"/>
            </a:xfrm>
            <a:prstGeom prst="ellipse">
              <a:avLst/>
            </a:prstGeom>
            <a:noFill/>
            <a:ln w="85725" cmpd="sng">
              <a:solidFill>
                <a:srgbClr val="0066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4985544" y="2819400"/>
              <a:ext cx="2013744" cy="2013744"/>
            </a:xfrm>
            <a:prstGeom prst="ellipse">
              <a:avLst/>
            </a:prstGeom>
            <a:noFill/>
            <a:ln w="85725" cmpd="sng">
              <a:solidFill>
                <a:srgbClr val="0066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Arrow Connector 21"/>
            <p:cNvCxnSpPr>
              <a:stCxn id="20" idx="6"/>
              <a:endCxn id="8" idx="1"/>
            </p:cNvCxnSpPr>
            <p:nvPr/>
          </p:nvCxnSpPr>
          <p:spPr>
            <a:xfrm>
              <a:off x="3613944" y="3826272"/>
              <a:ext cx="314325" cy="16271"/>
            </a:xfrm>
            <a:prstGeom prst="straightConnector1">
              <a:avLst/>
            </a:prstGeom>
            <a:ln w="44450" cmpd="sng">
              <a:solidFill>
                <a:srgbClr val="0066FF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4662996" y="3826272"/>
              <a:ext cx="304800" cy="8135"/>
            </a:xfrm>
            <a:prstGeom prst="straightConnector1">
              <a:avLst/>
            </a:prstGeom>
            <a:ln w="44450" cmpd="sng">
              <a:solidFill>
                <a:srgbClr val="0066FF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447800"/>
                <a:ext cx="8229600" cy="2895600"/>
              </a:xfrm>
            </p:spPr>
            <p:txBody>
              <a:bodyPr>
                <a:normAutofit lnSpcReduction="10000"/>
              </a:bodyPr>
              <a:lstStyle/>
              <a:p>
                <a:pPr>
                  <a:buFont typeface="Wingdings" panose="05000000000000000000" pitchFamily="2" charset="2"/>
                  <a:buChar char="v"/>
                </a:pPr>
                <a:r>
                  <a:rPr lang="en-US" dirty="0" smtClean="0">
                    <a:solidFill>
                      <a:srgbClr val="0000FF"/>
                    </a:solidFill>
                  </a:rPr>
                  <a:t>Assumption for Factor 1: </a:t>
                </a:r>
                <a:r>
                  <a:rPr lang="en-US" dirty="0" smtClean="0"/>
                  <a:t>Activated parent component with its first node activated more recently is more influential.</a:t>
                </a:r>
              </a:p>
              <a:p>
                <a:pPr marL="0" indent="0">
                  <a:buNone/>
                </a:pPr>
                <a:endParaRPr lang="en-US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sub>
                        <m:sup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</m:d>
                            </m:sup>
                          </m:sSubSup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)/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𝛼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lvl="1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sub>
                      <m:sup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e>
                        </m:d>
                      </m:sup>
                    </m:sSubSup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𝑤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: the time of first node activation in component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i="1" dirty="0" smtClean="0"/>
                  <a:t> </a:t>
                </a:r>
                <a:r>
                  <a:rPr lang="en-US" dirty="0"/>
                  <a:t>during</a:t>
                </a:r>
                <a:r>
                  <a:rPr lang="en-US" dirty="0" smtClean="0"/>
                  <a:t> </a:t>
                </a:r>
                <a:r>
                  <a:rPr lang="en-US" dirty="0"/>
                  <a:t>interval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[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sub>
                      <m:sup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e>
                        </m:d>
                      </m:sup>
                    </m:sSubSup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i="1" dirty="0" smtClean="0"/>
                  <a:t>   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447800"/>
                <a:ext cx="8229600" cy="2895600"/>
              </a:xfrm>
              <a:blipFill rotWithShape="1">
                <a:blip r:embed="rId4"/>
                <a:stretch>
                  <a:fillRect l="-741" t="-2737" r="-2074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Formulation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62" y="2192308"/>
            <a:ext cx="2245652" cy="1312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Formulation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521142"/>
                <a:ext cx="8229600" cy="3169920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v"/>
                </a:pPr>
                <a:r>
                  <a:rPr lang="en-US" dirty="0" smtClean="0">
                    <a:solidFill>
                      <a:srgbClr val="0000FF"/>
                    </a:solidFill>
                  </a:rPr>
                  <a:t>Assumption for Factor 2: </a:t>
                </a:r>
                <a:r>
                  <a:rPr lang="en-US" dirty="0"/>
                  <a:t>T</a:t>
                </a:r>
                <a:r>
                  <a:rPr lang="en-US" dirty="0" smtClean="0"/>
                  <a:t>he </a:t>
                </a:r>
                <a:r>
                  <a:rPr lang="en-US" dirty="0"/>
                  <a:t>information provided by  nodes within a </a:t>
                </a:r>
                <a:r>
                  <a:rPr lang="en-US" dirty="0">
                    <a:solidFill>
                      <a:srgbClr val="00B050"/>
                    </a:solidFill>
                  </a:rPr>
                  <a:t>more tightly connected </a:t>
                </a:r>
                <a:r>
                  <a:rPr lang="en-US" dirty="0"/>
                  <a:t>component will be </a:t>
                </a:r>
                <a:r>
                  <a:rPr lang="en-US" dirty="0">
                    <a:solidFill>
                      <a:srgbClr val="00B050"/>
                    </a:solidFill>
                  </a:rPr>
                  <a:t>more redundant</a:t>
                </a:r>
                <a:r>
                  <a:rPr lang="en-US" dirty="0"/>
                  <a:t>.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dirty="0"/>
                  <a:t>M</a:t>
                </a:r>
                <a:r>
                  <a:rPr lang="en-US" dirty="0" smtClean="0"/>
                  <a:t>odularity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) [1] for the tightness of connections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 as structural metric, normalize into the range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 marL="274320" lvl="1" indent="0">
                  <a:buNone/>
                </a:pPr>
                <a:r>
                  <a:rPr lang="en-US" b="0" dirty="0" smtClean="0"/>
                  <a:t>        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sub>
                      <m:sup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e>
                        </m:d>
                      </m:sup>
                    </m:sSubSup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=1+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𝑐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𝑚𝑎𝑥</m:t>
                                </m:r>
                              </m:sup>
                            </m:sSubSup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𝑐</m:t>
                                </m:r>
                              </m:sub>
                            </m:sSub>
                          </m:e>
                        </m:d>
                      </m:num>
                      <m:den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𝑚𝑎𝑥</m:t>
                            </m:r>
                          </m:sup>
                        </m:sSub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𝑚𝑖𝑛</m:t>
                            </m:r>
                          </m:sup>
                        </m:sSubSup>
                      </m:den>
                    </m:f>
                    <m:r>
                      <a:rPr lang="en-US" b="0" i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 −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/>
                          </a:rPr>
                          <m:t>2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E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c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n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c</m:t>
                            </m:r>
                          </m:sub>
                        </m:sSub>
                      </m:den>
                    </m:f>
                  </m:oMath>
                </a14:m>
                <a:endParaRPr lang="en-US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521142"/>
                <a:ext cx="8229600" cy="3169920"/>
              </a:xfrm>
              <a:blipFill rotWithShape="1">
                <a:blip r:embed="rId4"/>
                <a:stretch>
                  <a:fillRect l="-741" t="-1346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1629383" y="4196796"/>
            <a:ext cx="5399088" cy="2013744"/>
            <a:chOff x="1600200" y="2819400"/>
            <a:chExt cx="5399088" cy="2013744"/>
          </a:xfrm>
        </p:grpSpPr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17473951"/>
                </p:ext>
              </p:extLst>
            </p:nvPr>
          </p:nvGraphicFramePr>
          <p:xfrm>
            <a:off x="3928269" y="3467100"/>
            <a:ext cx="752475" cy="750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62" name="Visio" r:id="rId5" imgW="751750" imgH="751649" progId="Visio.Drawing.11">
                    <p:link updateAutomatic="1"/>
                  </p:oleObj>
                </mc:Choice>
                <mc:Fallback>
                  <p:oleObj name="Visio" r:id="rId5" imgW="751750" imgH="751649" progId="Visio.Drawing.11">
                    <p:link updateAutomatic="1"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928269" y="3467100"/>
                          <a:ext cx="752475" cy="7508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98517508"/>
                </p:ext>
              </p:extLst>
            </p:nvPr>
          </p:nvGraphicFramePr>
          <p:xfrm>
            <a:off x="2699544" y="2895600"/>
            <a:ext cx="392113" cy="392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63" name="Visio" r:id="rId7" imgW="391655" imgH="391495" progId="Visio.Drawing.11">
                    <p:link updateAutomatic="1"/>
                  </p:oleObj>
                </mc:Choice>
                <mc:Fallback>
                  <p:oleObj name="Visio" r:id="rId7" imgW="391655" imgH="391495" progId="Visio.Drawing.11">
                    <p:link updateAutomatic="1"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699544" y="2895600"/>
                          <a:ext cx="392113" cy="3921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64376704"/>
                </p:ext>
              </p:extLst>
            </p:nvPr>
          </p:nvGraphicFramePr>
          <p:xfrm>
            <a:off x="1861344" y="3657600"/>
            <a:ext cx="392113" cy="392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64" name="Visio" r:id="rId7" imgW="391655" imgH="391495" progId="Visio.Drawing.11">
                    <p:link updateAutomatic="1"/>
                  </p:oleObj>
                </mc:Choice>
                <mc:Fallback>
                  <p:oleObj name="Visio" r:id="rId7" imgW="391655" imgH="391495" progId="Visio.Drawing.11">
                    <p:link updateAutomatic="1"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861344" y="3657600"/>
                          <a:ext cx="392113" cy="3921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78200441"/>
                </p:ext>
              </p:extLst>
            </p:nvPr>
          </p:nvGraphicFramePr>
          <p:xfrm>
            <a:off x="2699544" y="4408487"/>
            <a:ext cx="392113" cy="392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65" name="Visio" r:id="rId7" imgW="391655" imgH="391495" progId="Visio.Drawing.11">
                    <p:link updateAutomatic="1"/>
                  </p:oleObj>
                </mc:Choice>
                <mc:Fallback>
                  <p:oleObj name="Visio" r:id="rId7" imgW="391655" imgH="391495" progId="Visio.Drawing.11">
                    <p:link updateAutomatic="1"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699544" y="4408487"/>
                          <a:ext cx="392113" cy="3921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85459472"/>
                </p:ext>
              </p:extLst>
            </p:nvPr>
          </p:nvGraphicFramePr>
          <p:xfrm>
            <a:off x="5518944" y="2895600"/>
            <a:ext cx="392113" cy="392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66" name="Visio" r:id="rId7" imgW="391655" imgH="391495" progId="Visio.Drawing.11">
                    <p:link updateAutomatic="1"/>
                  </p:oleObj>
                </mc:Choice>
                <mc:Fallback>
                  <p:oleObj name="Visio" r:id="rId7" imgW="391655" imgH="391495" progId="Visio.Drawing.11">
                    <p:link updateAutomatic="1"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5518944" y="2895600"/>
                          <a:ext cx="392113" cy="3921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08373305"/>
                </p:ext>
              </p:extLst>
            </p:nvPr>
          </p:nvGraphicFramePr>
          <p:xfrm>
            <a:off x="6357144" y="3657600"/>
            <a:ext cx="392113" cy="392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67" name="Visio" r:id="rId7" imgW="391655" imgH="391495" progId="Visio.Drawing.11">
                    <p:link updateAutomatic="1"/>
                  </p:oleObj>
                </mc:Choice>
                <mc:Fallback>
                  <p:oleObj name="Visio" r:id="rId7" imgW="391655" imgH="391495" progId="Visio.Drawing.11">
                    <p:link updateAutomatic="1"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6357144" y="3657600"/>
                          <a:ext cx="392113" cy="3921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51653287"/>
                </p:ext>
              </p:extLst>
            </p:nvPr>
          </p:nvGraphicFramePr>
          <p:xfrm>
            <a:off x="5518944" y="4419600"/>
            <a:ext cx="392113" cy="392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68" name="Visio" r:id="rId7" imgW="391655" imgH="391495" progId="Visio.Drawing.11">
                    <p:link updateAutomatic="1"/>
                  </p:oleObj>
                </mc:Choice>
                <mc:Fallback>
                  <p:oleObj name="Visio" r:id="rId7" imgW="391655" imgH="391495" progId="Visio.Drawing.11">
                    <p:link updateAutomatic="1"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5518944" y="4419600"/>
                          <a:ext cx="392113" cy="3921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2" name="Straight Arrow Connector 11"/>
            <p:cNvCxnSpPr>
              <a:stCxn id="7" idx="0"/>
              <a:endCxn id="6" idx="1"/>
            </p:cNvCxnSpPr>
            <p:nvPr/>
          </p:nvCxnSpPr>
          <p:spPr>
            <a:xfrm flipV="1">
              <a:off x="2057400" y="3091656"/>
              <a:ext cx="642144" cy="565944"/>
            </a:xfrm>
            <a:prstGeom prst="straightConnector1">
              <a:avLst/>
            </a:prstGeom>
            <a:ln w="34925" cmpd="sng">
              <a:solidFill>
                <a:schemeClr val="accent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8" idx="3"/>
              <a:endCxn id="6" idx="2"/>
            </p:cNvCxnSpPr>
            <p:nvPr/>
          </p:nvCxnSpPr>
          <p:spPr>
            <a:xfrm flipH="1" flipV="1">
              <a:off x="2895600" y="3287713"/>
              <a:ext cx="196057" cy="1316830"/>
            </a:xfrm>
            <a:prstGeom prst="straightConnector1">
              <a:avLst/>
            </a:prstGeom>
            <a:ln w="34925" cmpd="sng">
              <a:solidFill>
                <a:schemeClr val="accent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7" idx="2"/>
              <a:endCxn id="8" idx="1"/>
            </p:cNvCxnSpPr>
            <p:nvPr/>
          </p:nvCxnSpPr>
          <p:spPr>
            <a:xfrm>
              <a:off x="2057400" y="4049713"/>
              <a:ext cx="642144" cy="554830"/>
            </a:xfrm>
            <a:prstGeom prst="straightConnector1">
              <a:avLst/>
            </a:prstGeom>
            <a:ln w="34925" cmpd="sng">
              <a:solidFill>
                <a:schemeClr val="accent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11" idx="3"/>
              <a:endCxn id="10" idx="2"/>
            </p:cNvCxnSpPr>
            <p:nvPr/>
          </p:nvCxnSpPr>
          <p:spPr>
            <a:xfrm flipV="1">
              <a:off x="5911057" y="4049713"/>
              <a:ext cx="642143" cy="565943"/>
            </a:xfrm>
            <a:prstGeom prst="straightConnector1">
              <a:avLst/>
            </a:prstGeom>
            <a:ln w="34925" cmpd="sng">
              <a:solidFill>
                <a:schemeClr val="accent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0" idx="0"/>
              <a:endCxn id="9" idx="3"/>
            </p:cNvCxnSpPr>
            <p:nvPr/>
          </p:nvCxnSpPr>
          <p:spPr>
            <a:xfrm flipH="1" flipV="1">
              <a:off x="5911057" y="3091656"/>
              <a:ext cx="642143" cy="565944"/>
            </a:xfrm>
            <a:prstGeom prst="straightConnector1">
              <a:avLst/>
            </a:prstGeom>
            <a:ln w="34925" cmpd="sng">
              <a:solidFill>
                <a:schemeClr val="accent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1600200" y="2819400"/>
              <a:ext cx="2013744" cy="2013744"/>
            </a:xfrm>
            <a:prstGeom prst="ellipse">
              <a:avLst/>
            </a:prstGeom>
            <a:noFill/>
            <a:ln w="85725" cmpd="sng">
              <a:solidFill>
                <a:srgbClr val="0066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4985544" y="2819400"/>
              <a:ext cx="2013744" cy="2013744"/>
            </a:xfrm>
            <a:prstGeom prst="ellipse">
              <a:avLst/>
            </a:prstGeom>
            <a:noFill/>
            <a:ln w="85725" cmpd="sng">
              <a:solidFill>
                <a:srgbClr val="0066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/>
            <p:cNvCxnSpPr>
              <a:stCxn id="17" idx="6"/>
              <a:endCxn id="5" idx="1"/>
            </p:cNvCxnSpPr>
            <p:nvPr/>
          </p:nvCxnSpPr>
          <p:spPr>
            <a:xfrm>
              <a:off x="3613944" y="3826272"/>
              <a:ext cx="314325" cy="16271"/>
            </a:xfrm>
            <a:prstGeom prst="straightConnector1">
              <a:avLst/>
            </a:prstGeom>
            <a:ln w="44450" cmpd="sng">
              <a:solidFill>
                <a:srgbClr val="0066FF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4662996" y="3826272"/>
              <a:ext cx="304800" cy="8135"/>
            </a:xfrm>
            <a:prstGeom prst="straightConnector1">
              <a:avLst/>
            </a:prstGeom>
            <a:ln w="44450" cmpd="sng">
              <a:solidFill>
                <a:srgbClr val="0066FF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460605" y="6243085"/>
            <a:ext cx="87679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[1] </a:t>
            </a:r>
            <a:r>
              <a:rPr lang="en-US" sz="1200" dirty="0"/>
              <a:t>A. </a:t>
            </a:r>
            <a:r>
              <a:rPr lang="en-US" sz="1200" dirty="0" err="1"/>
              <a:t>Clauset</a:t>
            </a:r>
            <a:r>
              <a:rPr lang="en-US" sz="1200" dirty="0"/>
              <a:t>, M. E. J. Newman, and C. Moore, “Finding </a:t>
            </a:r>
            <a:r>
              <a:rPr lang="en-US" sz="1200" dirty="0" smtClean="0"/>
              <a:t>community structure </a:t>
            </a:r>
            <a:r>
              <a:rPr lang="en-US" sz="1200" dirty="0"/>
              <a:t>in very large networks,” Physical Review E, vol. 70, </a:t>
            </a:r>
            <a:r>
              <a:rPr lang="en-US" sz="1200" dirty="0" smtClean="0"/>
              <a:t>Dec.2004</a:t>
            </a:r>
            <a:r>
              <a:rPr lang="en-US" sz="1200" dirty="0"/>
              <a:t>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Formulation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>
                  <a:buFont typeface="Wingdings" panose="05000000000000000000" pitchFamily="2" charset="2"/>
                  <a:buChar char="v"/>
                </a:pPr>
                <a:r>
                  <a:rPr lang="en-US" dirty="0" smtClean="0">
                    <a:solidFill>
                      <a:srgbClr val="0000FF"/>
                    </a:solidFill>
                  </a:rPr>
                  <a:t>Log </a:t>
                </a:r>
                <a:r>
                  <a:rPr lang="en-US" dirty="0">
                    <a:solidFill>
                      <a:srgbClr val="0000FF"/>
                    </a:solidFill>
                  </a:rPr>
                  <a:t>likelihood function:</a:t>
                </a:r>
              </a:p>
              <a:p>
                <a:endParaRPr lang="en-US" altLang="zh-CN" dirty="0" smtClean="0"/>
              </a:p>
              <a:p>
                <a:endParaRPr lang="en-US" altLang="zh-CN" dirty="0"/>
              </a:p>
              <a:p>
                <a:endParaRPr lang="en-US" altLang="zh-CN" dirty="0" smtClean="0"/>
              </a:p>
              <a:p>
                <a:endParaRPr lang="en-US" altLang="zh-CN" dirty="0"/>
              </a:p>
              <a:p>
                <a:endParaRPr lang="en-US" altLang="zh-CN" dirty="0" smtClean="0"/>
              </a:p>
              <a:p>
                <a:endParaRPr lang="en-US" altLang="zh-CN" dirty="0"/>
              </a:p>
              <a:p>
                <a:endParaRPr lang="en-US" altLang="zh-CN" dirty="0" smtClean="0"/>
              </a:p>
              <a:p>
                <a:endParaRPr lang="en-US" altLang="zh-CN" dirty="0"/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dirty="0"/>
                  <a:t>Node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𝑤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becomes active at time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𝑡</m:t>
                    </m:r>
                    <m:r>
                      <a:rPr lang="en-US" i="1" dirty="0">
                        <a:latin typeface="Cambria Math"/>
                      </a:rPr>
                      <m:t> + 1</m:t>
                    </m:r>
                  </m:oMath>
                </a14:m>
                <a:r>
                  <a:rPr lang="en-US" dirty="0"/>
                  <a:t> with probability:</a:t>
                </a:r>
              </a:p>
              <a:p>
                <a:pPr marL="0" indent="0">
                  <a:buNone/>
                </a:pPr>
                <a:r>
                  <a:rPr lang="en-US" dirty="0"/>
                  <a:t>	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sub>
                      <m:sup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e>
                        </m:d>
                      </m:sup>
                    </m:sSubSup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+1)=1−</m:t>
                    </m:r>
                    <m:nary>
                      <m:naryPr>
                        <m:chr m:val="∏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𝑐</m:t>
                        </m:r>
                        <m:r>
                          <a:rPr lang="en-US" i="1">
                            <a:latin typeface="Cambria Math"/>
                          </a:rPr>
                          <m:t>∈</m:t>
                        </m:r>
                        <m:r>
                          <a:rPr lang="en-US" i="1">
                            <a:latin typeface="Cambria Math"/>
                          </a:rPr>
                          <m:t>𝐵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𝑤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∩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𝑡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1−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𝑐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𝑤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(</m:t>
                            </m:r>
                            <m:r>
                              <a:rPr lang="en-US" i="1">
                                <a:latin typeface="Cambria Math"/>
                              </a:rPr>
                              <m:t>𝑐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𝑤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i="1">
                                <a:latin typeface="Cambria Math"/>
                              </a:rPr>
                              <m:t>)</m:t>
                            </m:r>
                          </m:sup>
                        </m:sSup>
                      </m:e>
                    </m:nary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                 </a:t>
                </a:r>
                <a:endParaRPr lang="en-US" altLang="zh-CN" dirty="0" smtClean="0"/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US" altLang="zh-CN" dirty="0">
                    <a:solidFill>
                      <a:srgbClr val="0000FF"/>
                    </a:solidFill>
                  </a:rPr>
                  <a:t>Objective: </a:t>
                </a:r>
                <a:r>
                  <a:rPr lang="en-US" altLang="zh-CN" dirty="0" smtClean="0"/>
                  <a:t>Estimating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𝜃</m:t>
                    </m:r>
                    <m:r>
                      <a:rPr lang="en-US" altLang="zh-CN" i="1"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𝜏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𝑐</m:t>
                        </m:r>
                        <m:r>
                          <a:rPr lang="en-US" altLang="zh-CN" i="1">
                            <a:latin typeface="Cambria Math"/>
                          </a:rPr>
                          <m:t>,</m:t>
                        </m:r>
                        <m:r>
                          <a:rPr lang="en-US" altLang="zh-CN" i="1">
                            <a:latin typeface="Cambria Math"/>
                          </a:rPr>
                          <m:t>𝑤</m:t>
                        </m:r>
                      </m:sub>
                    </m:sSub>
                    <m:r>
                      <a:rPr lang="en-US" altLang="zh-CN" i="1">
                        <a:latin typeface="Cambria Math"/>
                      </a:rPr>
                      <m:t>}</m:t>
                    </m:r>
                  </m:oMath>
                </a14:m>
                <a:r>
                  <a:rPr lang="en-US" altLang="zh-CN" dirty="0"/>
                  <a:t>  </a:t>
                </a:r>
                <a:r>
                  <a:rPr lang="en-US" altLang="zh-CN" dirty="0" smtClean="0"/>
                  <a:t>to maximize </a:t>
                </a:r>
                <a:r>
                  <a:rPr lang="en-US" altLang="zh-CN" dirty="0"/>
                  <a:t>the log likelihood </a:t>
                </a:r>
                <a:r>
                  <a:rPr lang="en-US" altLang="zh-CN" dirty="0" smtClean="0"/>
                  <a:t>function</a:t>
                </a:r>
                <a:endParaRPr lang="en-US" altLang="zh-CN" dirty="0"/>
              </a:p>
              <a:p>
                <a:endParaRPr lang="en-US" dirty="0">
                  <a:solidFill>
                    <a:srgbClr val="0000FF"/>
                  </a:solidFill>
                </a:endParaRPr>
              </a:p>
              <a:p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296" t="-1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1" descr="C:\Documents and Settings\qbao\Desktop\Log_Likel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1981200"/>
            <a:ext cx="5468546" cy="24384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Wingdings" panose="05000000000000000000" pitchFamily="2" charset="2"/>
                  <a:buChar char="v"/>
                </a:pPr>
                <a:r>
                  <a:rPr lang="en-US" altLang="zh-CN" dirty="0" smtClean="0"/>
                  <a:t>We derive an EM algorithm to infer the model parameters.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E-step: Estimating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sub>
                      <m:sup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e>
                        </m:d>
                      </m:sup>
                    </m:sSubSup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M-step: Update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𝜃</m:t>
                    </m:r>
                    <m:r>
                      <a:rPr lang="en-US" altLang="zh-CN" i="1"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𝜏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𝑐</m:t>
                        </m:r>
                        <m:r>
                          <a:rPr lang="en-US" altLang="zh-CN" i="1">
                            <a:latin typeface="Cambria Math"/>
                          </a:rPr>
                          <m:t>,</m:t>
                        </m:r>
                        <m:r>
                          <a:rPr lang="en-US" altLang="zh-CN" i="1">
                            <a:latin typeface="Cambria Math"/>
                          </a:rPr>
                          <m:t>𝑤</m:t>
                        </m:r>
                      </m:sub>
                    </m:sSub>
                    <m:r>
                      <a:rPr lang="en-US" altLang="zh-CN" i="1">
                        <a:latin typeface="Cambria Math"/>
                      </a:rPr>
                      <m:t>}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875" r="-12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 descr="C:\Documents and Settings\qbao\Desktop\mem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971800"/>
            <a:ext cx="4953000" cy="351877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Experiment: Data Set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v"/>
                </a:pPr>
                <a:r>
                  <a:rPr lang="en-US" dirty="0" smtClean="0"/>
                  <a:t>MemeTracker: websites of news articles and blogs </a:t>
                </a:r>
                <a:r>
                  <a:rPr lang="en-US" dirty="0">
                    <a:hlinkClick r:id="rId3"/>
                  </a:rPr>
                  <a:t>http://www.memetracker.org/</a:t>
                </a:r>
                <a:endParaRPr lang="en-US" dirty="0" smtClean="0"/>
              </a:p>
              <a:p>
                <a:pPr>
                  <a:buFont typeface="Wingdings" panose="05000000000000000000" pitchFamily="2" charset="2"/>
                  <a:buChar char="v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4 </m:t>
                    </m:r>
                  </m:oMath>
                </a14:m>
                <a:r>
                  <a:rPr lang="en-US" dirty="0" smtClean="0"/>
                  <a:t>million nodes,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13</m:t>
                    </m:r>
                  </m:oMath>
                </a14:m>
                <a:r>
                  <a:rPr lang="en-US" dirty="0" smtClean="0"/>
                  <a:t> million edges,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71568</m:t>
                    </m:r>
                  </m:oMath>
                </a14:m>
                <a:r>
                  <a:rPr lang="en-US" dirty="0" smtClean="0"/>
                  <a:t> cascades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  <a:blipFill rotWithShape="1">
                <a:blip r:embed="rId4"/>
                <a:stretch>
                  <a:fillRect l="-667" t="-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dirty="0" smtClean="0"/>
              <a:t>Experiment: Structural Diversity Valid?</a:t>
            </a:r>
            <a:endParaRPr lang="en-US" sz="3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501073" y="1447800"/>
                <a:ext cx="8229600" cy="2133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62500" lnSpcReduction="20000"/>
              </a:bodyPr>
              <a:lstStyle>
                <a:lvl1pPr marL="1828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88720" indent="-1371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•"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3716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5544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73736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9202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v"/>
                </a:pPr>
                <a:r>
                  <a:rPr lang="en-US" sz="5100" dirty="0" smtClean="0"/>
                  <a:t> Using </a:t>
                </a:r>
                <a:r>
                  <a:rPr lang="en-US" sz="5100" dirty="0"/>
                  <a:t>components is </a:t>
                </a:r>
                <a:r>
                  <a:rPr lang="en-US" sz="5100" dirty="0" smtClean="0"/>
                  <a:t>feasible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sz="5100" dirty="0" smtClean="0"/>
                  <a:t> </a:t>
                </a:r>
                <a:r>
                  <a:rPr lang="en-US" sz="3800" dirty="0" smtClean="0"/>
                  <a:t>Sample </a:t>
                </a:r>
                <a14:m>
                  <m:oMath xmlns:m="http://schemas.openxmlformats.org/officeDocument/2006/math">
                    <m:r>
                      <a:rPr lang="en-US" sz="3800" i="1" dirty="0">
                        <a:latin typeface="Cambria Math"/>
                      </a:rPr>
                      <m:t>10%</m:t>
                    </m:r>
                  </m:oMath>
                </a14:m>
                <a:r>
                  <a:rPr lang="en-US" sz="3800" dirty="0"/>
                  <a:t> of the complete dataset</a:t>
                </a:r>
                <a:r>
                  <a:rPr lang="en-US" sz="3800" dirty="0" smtClean="0"/>
                  <a:t>. Consider nodes with non-zero in-degree.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sz="3800" dirty="0" smtClean="0"/>
                  <a:t> </a:t>
                </a:r>
                <a:r>
                  <a:rPr lang="en-US" sz="3800" i="1" dirty="0" smtClean="0">
                    <a:solidFill>
                      <a:srgbClr val="00B050"/>
                    </a:solidFill>
                  </a:rPr>
                  <a:t>53.1% </a:t>
                </a:r>
                <a:r>
                  <a:rPr lang="en-US" sz="3800" dirty="0" smtClean="0">
                    <a:solidFill>
                      <a:srgbClr val="00B050"/>
                    </a:solidFill>
                  </a:rPr>
                  <a:t>websites </a:t>
                </a:r>
                <a:r>
                  <a:rPr lang="en-US" sz="3800" dirty="0"/>
                  <a:t>have </a:t>
                </a:r>
                <a:r>
                  <a:rPr lang="en-US" sz="3800" dirty="0">
                    <a:solidFill>
                      <a:srgbClr val="00B050"/>
                    </a:solidFill>
                  </a:rPr>
                  <a:t>at least two components </a:t>
                </a:r>
                <a:r>
                  <a:rPr lang="en-US" sz="3800" dirty="0"/>
                  <a:t>containing</a:t>
                </a:r>
                <a:r>
                  <a:rPr lang="en-US" sz="3800" dirty="0">
                    <a:solidFill>
                      <a:srgbClr val="00B050"/>
                    </a:solidFill>
                  </a:rPr>
                  <a:t> more than one </a:t>
                </a:r>
                <a:r>
                  <a:rPr lang="en-US" sz="3800" dirty="0" smtClean="0">
                    <a:solidFill>
                      <a:srgbClr val="00B050"/>
                    </a:solidFill>
                  </a:rPr>
                  <a:t>node</a:t>
                </a:r>
                <a:r>
                  <a:rPr lang="en-US" sz="3800" dirty="0" smtClean="0"/>
                  <a:t>. </a:t>
                </a:r>
              </a:p>
              <a:p>
                <a:endParaRPr lang="en-US" sz="3800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073" y="1447800"/>
                <a:ext cx="8229600" cy="2133600"/>
              </a:xfrm>
              <a:prstGeom prst="rect">
                <a:avLst/>
              </a:prstGeom>
              <a:blipFill rotWithShape="1">
                <a:blip r:embed="rId2"/>
                <a:stretch>
                  <a:fillRect l="-1185" t="-8286" r="-103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Experiment: Setup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47800"/>
                <a:ext cx="8229600" cy="2362200"/>
              </a:xfrm>
            </p:spPr>
            <p:txBody>
              <a:bodyPr>
                <a:normAutofit fontScale="85000" lnSpcReduction="20000"/>
              </a:bodyPr>
              <a:lstStyle/>
              <a:p>
                <a:pPr>
                  <a:buFont typeface="Wingdings" panose="05000000000000000000" pitchFamily="2" charset="2"/>
                  <a:buChar char="v"/>
                </a:pPr>
                <a:r>
                  <a:rPr lang="en-US" dirty="0"/>
                  <a:t>R</a:t>
                </a:r>
                <a:r>
                  <a:rPr lang="en-US" dirty="0" smtClean="0"/>
                  <a:t>andomly chose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1000</m:t>
                    </m:r>
                  </m:oMath>
                </a14:m>
                <a:r>
                  <a:rPr lang="en-US" i="1" dirty="0" smtClean="0"/>
                  <a:t> nodes with non-zero in-degree</a:t>
                </a:r>
                <a:endParaRPr lang="en-US" dirty="0" smtClean="0"/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US" dirty="0" smtClean="0"/>
                  <a:t>Number of cascades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{17500,35000,52500,71568}</m:t>
                    </m:r>
                  </m:oMath>
                </a14:m>
                <a:endParaRPr lang="en-US" dirty="0" smtClean="0"/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US" dirty="0"/>
                  <a:t>F</a:t>
                </a:r>
                <a:r>
                  <a:rPr lang="en-US" dirty="0" smtClean="0"/>
                  <a:t>ive-fold cross-validation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US" dirty="0" smtClean="0"/>
                  <a:t>Metric</a:t>
                </a:r>
                <a:r>
                  <a:rPr lang="en-US" dirty="0"/>
                  <a:t>:  </a:t>
                </a:r>
                <a:endParaRPr lang="en-US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/>
                        </a:rPr>
                        <m:t>  </m:t>
                      </m:r>
                      <m:r>
                        <a:rPr lang="en-US" i="1">
                          <a:latin typeface="Cambria Math"/>
                        </a:rPr>
                        <m:t>𝑃𝑒𝑟𝑝𝑙𝑒𝑥𝑖𝑡𝑦</m:t>
                      </m:r>
                      <m:r>
                        <a:rPr lang="en-US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𝑠</m:t>
                              </m:r>
                            </m:sub>
                            <m:sup/>
                            <m:e>
                              <m:func>
                                <m:func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𝐷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</m:nary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𝑊</m:t>
                          </m:r>
                        </m:den>
                      </m:f>
                    </m:oMath>
                  </m:oMathPara>
                </a14:m>
                <a:endParaRPr lang="en-US" i="1" dirty="0"/>
              </a:p>
              <a:p>
                <a:pPr lvl="1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𝑊</m:t>
                    </m:r>
                  </m:oMath>
                </a14:m>
                <a:r>
                  <a:rPr lang="en-US" dirty="0"/>
                  <a:t> is the number of activations.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A smaller </a:t>
                </a:r>
                <a:r>
                  <a:rPr lang="en-US" dirty="0"/>
                  <a:t>perplexity </a:t>
                </a:r>
                <a:r>
                  <a:rPr lang="en-US" dirty="0" smtClean="0"/>
                  <a:t>value indicates </a:t>
                </a:r>
                <a:r>
                  <a:rPr lang="en-US" dirty="0"/>
                  <a:t>better performance.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endParaRPr lang="en-US" i="1" dirty="0" smtClean="0"/>
              </a:p>
              <a:p>
                <a:endParaRPr lang="en-US" i="1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7800"/>
                <a:ext cx="8229600" cy="2362200"/>
              </a:xfrm>
              <a:blipFill rotWithShape="1">
                <a:blip r:embed="rId3"/>
                <a:stretch>
                  <a:fillRect l="-296" t="-3618" b="-3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4572000"/>
            <a:ext cx="8229600" cy="1699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i="1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Work\My_work\summary\Diffusion_network_inferring\Models\Component\WI\Sep_4th_Submit\plot\Res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19200"/>
            <a:ext cx="6437598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562600"/>
            <a:ext cx="8229600" cy="101515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The </a:t>
            </a:r>
            <a:r>
              <a:rPr lang="en-US" dirty="0"/>
              <a:t>performance was improved </a:t>
            </a:r>
            <a:r>
              <a:rPr lang="en-US" dirty="0" smtClean="0"/>
              <a:t>significantly after adding the component modularity.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1810512"/>
            <a:ext cx="1981200" cy="2819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i="1" dirty="0" smtClean="0">
                <a:solidFill>
                  <a:srgbClr val="C00000"/>
                </a:solidFill>
              </a:rPr>
              <a:t>1</a:t>
            </a:r>
            <a:r>
              <a:rPr lang="en-US" i="1" dirty="0" smtClean="0"/>
              <a:t>: IC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i="1" dirty="0" smtClean="0">
                <a:solidFill>
                  <a:srgbClr val="00B0F0"/>
                </a:solidFill>
              </a:rPr>
              <a:t>2</a:t>
            </a:r>
            <a:r>
              <a:rPr lang="en-US" i="1" dirty="0" smtClean="0"/>
              <a:t>: decay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i="1" dirty="0" smtClean="0">
                <a:solidFill>
                  <a:srgbClr val="0066FF"/>
                </a:solidFill>
              </a:rPr>
              <a:t>3</a:t>
            </a:r>
            <a:r>
              <a:rPr lang="en-US" i="1" dirty="0" smtClean="0"/>
              <a:t>: decay+</a:t>
            </a:r>
          </a:p>
          <a:p>
            <a:pPr marL="0" indent="0">
              <a:buNone/>
            </a:pPr>
            <a:r>
              <a:rPr lang="en-US" i="1" dirty="0"/>
              <a:t>c</a:t>
            </a:r>
            <a:r>
              <a:rPr lang="en-US" i="1" dirty="0" smtClean="0"/>
              <a:t>omponent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i="1" dirty="0" smtClean="0">
                <a:solidFill>
                  <a:srgbClr val="FFC000"/>
                </a:solidFill>
              </a:rPr>
              <a:t>4</a:t>
            </a:r>
            <a:r>
              <a:rPr lang="en-US" i="1" dirty="0" smtClean="0"/>
              <a:t>: decay+</a:t>
            </a:r>
          </a:p>
          <a:p>
            <a:pPr marL="0" indent="0">
              <a:buNone/>
            </a:pPr>
            <a:r>
              <a:rPr lang="en-US" i="1" dirty="0"/>
              <a:t>c</a:t>
            </a:r>
            <a:r>
              <a:rPr lang="en-US" i="1" dirty="0" smtClean="0"/>
              <a:t>omponent </a:t>
            </a:r>
            <a:r>
              <a:rPr lang="en-US" i="1" dirty="0"/>
              <a:t>s</a:t>
            </a:r>
            <a:r>
              <a:rPr lang="en-US" i="1" dirty="0" smtClean="0"/>
              <a:t>tructure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648200" y="5334000"/>
            <a:ext cx="2057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0" y="5282438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 Cascades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057400" y="2971800"/>
            <a:ext cx="6096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0800000">
            <a:off x="2131367" y="2971800"/>
            <a:ext cx="461665" cy="14478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dirty="0" smtClean="0"/>
              <a:t>Perplexity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qbao\Desktop\Run_Time_EM.pn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16155"/>
            <a:ext cx="6455041" cy="440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644" y="5703920"/>
            <a:ext cx="8229600" cy="107788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The run-time for the EM algorithm is reduced significantly: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The number of parent components no more than the number of parent nodes.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1811520"/>
            <a:ext cx="1981200" cy="2819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i="1" dirty="0" smtClean="0">
                <a:solidFill>
                  <a:srgbClr val="C00000"/>
                </a:solidFill>
              </a:rPr>
              <a:t>1</a:t>
            </a:r>
            <a:r>
              <a:rPr lang="en-US" i="1" dirty="0" smtClean="0"/>
              <a:t>: IC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i="1" dirty="0" smtClean="0">
                <a:solidFill>
                  <a:srgbClr val="00B0F0"/>
                </a:solidFill>
              </a:rPr>
              <a:t>2</a:t>
            </a:r>
            <a:r>
              <a:rPr lang="en-US" i="1" dirty="0" smtClean="0"/>
              <a:t>: decay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i="1" dirty="0" smtClean="0">
                <a:solidFill>
                  <a:srgbClr val="0066FF"/>
                </a:solidFill>
              </a:rPr>
              <a:t>3</a:t>
            </a:r>
            <a:r>
              <a:rPr lang="en-US" i="1" dirty="0" smtClean="0"/>
              <a:t>: decay+</a:t>
            </a:r>
          </a:p>
          <a:p>
            <a:pPr marL="0" indent="0">
              <a:buNone/>
            </a:pPr>
            <a:r>
              <a:rPr lang="en-US" i="1" dirty="0"/>
              <a:t>c</a:t>
            </a:r>
            <a:r>
              <a:rPr lang="en-US" i="1" dirty="0" smtClean="0"/>
              <a:t>omponent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i="1" dirty="0" smtClean="0">
                <a:solidFill>
                  <a:srgbClr val="FFC000"/>
                </a:solidFill>
              </a:rPr>
              <a:t>4</a:t>
            </a:r>
            <a:r>
              <a:rPr lang="en-US" i="1" dirty="0" smtClean="0"/>
              <a:t>: decay+</a:t>
            </a:r>
          </a:p>
          <a:p>
            <a:pPr marL="0" indent="0">
              <a:buNone/>
            </a:pPr>
            <a:r>
              <a:rPr lang="en-US" i="1" dirty="0"/>
              <a:t>c</a:t>
            </a:r>
            <a:r>
              <a:rPr lang="en-US" i="1" dirty="0" smtClean="0"/>
              <a:t>omponent </a:t>
            </a:r>
            <a:r>
              <a:rPr lang="en-US" i="1" dirty="0"/>
              <a:t>s</a:t>
            </a:r>
            <a:r>
              <a:rPr lang="en-US" i="1" dirty="0" smtClean="0"/>
              <a:t>tructure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954806" y="2598234"/>
            <a:ext cx="609600" cy="1821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0800000">
            <a:off x="2057400" y="2743200"/>
            <a:ext cx="461665" cy="16764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dirty="0" smtClean="0"/>
              <a:t>Time for EM(s)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92444" y="5347639"/>
            <a:ext cx="2057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92444" y="5358749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 Cascades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grpSp>
        <p:nvGrpSpPr>
          <p:cNvPr id="2" name="Group 84"/>
          <p:cNvGrpSpPr>
            <a:grpSpLocks/>
          </p:cNvGrpSpPr>
          <p:nvPr/>
        </p:nvGrpSpPr>
        <p:grpSpPr bwMode="auto">
          <a:xfrm>
            <a:off x="776884" y="1740693"/>
            <a:ext cx="7162800" cy="530225"/>
            <a:chOff x="1239" y="1200"/>
            <a:chExt cx="3177" cy="334"/>
          </a:xfrm>
        </p:grpSpPr>
        <p:sp>
          <p:nvSpPr>
            <p:cNvPr id="33" name="Line 61"/>
            <p:cNvSpPr>
              <a:spLocks noChangeShapeType="1"/>
            </p:cNvSpPr>
            <p:nvPr/>
          </p:nvSpPr>
          <p:spPr bwMode="auto">
            <a:xfrm>
              <a:off x="1392" y="1486"/>
              <a:ext cx="3024" cy="0"/>
            </a:xfrm>
            <a:prstGeom prst="line">
              <a:avLst/>
            </a:prstGeom>
            <a:noFill/>
            <a:ln w="25400">
              <a:solidFill>
                <a:srgbClr val="5F5F5F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62"/>
            <p:cNvGrpSpPr>
              <a:grpSpLocks/>
            </p:cNvGrpSpPr>
            <p:nvPr/>
          </p:nvGrpSpPr>
          <p:grpSpPr bwMode="auto">
            <a:xfrm>
              <a:off x="1239" y="1419"/>
              <a:ext cx="115" cy="115"/>
              <a:chOff x="1239" y="1515"/>
              <a:chExt cx="115" cy="115"/>
            </a:xfrm>
          </p:grpSpPr>
          <p:sp>
            <p:nvSpPr>
              <p:cNvPr id="36" name="AutoShape 63"/>
              <p:cNvSpPr>
                <a:spLocks noChangeArrowheads="1"/>
              </p:cNvSpPr>
              <p:nvPr/>
            </p:nvSpPr>
            <p:spPr bwMode="gray">
              <a:xfrm rot="2700000">
                <a:off x="1239" y="1515"/>
                <a:ext cx="115" cy="115"/>
              </a:xfrm>
              <a:prstGeom prst="rtTriangle">
                <a:avLst/>
              </a:prstGeom>
              <a:solidFill>
                <a:srgbClr val="808080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AutoShape 64"/>
              <p:cNvSpPr>
                <a:spLocks noChangeArrowheads="1"/>
              </p:cNvSpPr>
              <p:nvPr/>
            </p:nvSpPr>
            <p:spPr bwMode="gray">
              <a:xfrm rot="18900000" flipH="1">
                <a:off x="1239" y="1515"/>
                <a:ext cx="115" cy="115"/>
              </a:xfrm>
              <a:prstGeom prst="rtTriangle">
                <a:avLst/>
              </a:prstGeom>
              <a:solidFill>
                <a:schemeClr val="hlink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" name="Text Box 65"/>
            <p:cNvSpPr txBox="1">
              <a:spLocks noChangeArrowheads="1"/>
            </p:cNvSpPr>
            <p:nvPr/>
          </p:nvSpPr>
          <p:spPr bwMode="auto">
            <a:xfrm>
              <a:off x="1391" y="1200"/>
              <a:ext cx="2818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dirty="0">
                  <a:solidFill>
                    <a:srgbClr val="000000"/>
                  </a:solidFill>
                </a:rPr>
                <a:t>1. </a:t>
              </a:r>
              <a:r>
                <a:rPr lang="en-US" sz="2400" dirty="0" smtClean="0">
                  <a:solidFill>
                    <a:srgbClr val="000000"/>
                  </a:solidFill>
                </a:rPr>
                <a:t>Introduction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66"/>
          <p:cNvGrpSpPr>
            <a:grpSpLocks/>
          </p:cNvGrpSpPr>
          <p:nvPr/>
        </p:nvGrpSpPr>
        <p:grpSpPr bwMode="auto">
          <a:xfrm>
            <a:off x="776884" y="2578893"/>
            <a:ext cx="7315200" cy="530225"/>
            <a:chOff x="1239" y="1296"/>
            <a:chExt cx="3253" cy="334"/>
          </a:xfrm>
        </p:grpSpPr>
        <p:sp>
          <p:nvSpPr>
            <p:cNvPr id="39" name="Line 67"/>
            <p:cNvSpPr>
              <a:spLocks noChangeShapeType="1"/>
            </p:cNvSpPr>
            <p:nvPr/>
          </p:nvSpPr>
          <p:spPr bwMode="auto">
            <a:xfrm>
              <a:off x="1392" y="1582"/>
              <a:ext cx="3024" cy="0"/>
            </a:xfrm>
            <a:prstGeom prst="line">
              <a:avLst/>
            </a:prstGeom>
            <a:noFill/>
            <a:ln w="25400">
              <a:solidFill>
                <a:srgbClr val="5F5F5F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68"/>
            <p:cNvGrpSpPr>
              <a:grpSpLocks/>
            </p:cNvGrpSpPr>
            <p:nvPr/>
          </p:nvGrpSpPr>
          <p:grpSpPr bwMode="auto">
            <a:xfrm>
              <a:off x="1239" y="1515"/>
              <a:ext cx="115" cy="115"/>
              <a:chOff x="1239" y="1515"/>
              <a:chExt cx="115" cy="115"/>
            </a:xfrm>
          </p:grpSpPr>
          <p:sp>
            <p:nvSpPr>
              <p:cNvPr id="42" name="AutoShape 69"/>
              <p:cNvSpPr>
                <a:spLocks noChangeArrowheads="1"/>
              </p:cNvSpPr>
              <p:nvPr/>
            </p:nvSpPr>
            <p:spPr bwMode="gray">
              <a:xfrm rot="2700000">
                <a:off x="1239" y="1515"/>
                <a:ext cx="115" cy="115"/>
              </a:xfrm>
              <a:prstGeom prst="rtTriangle">
                <a:avLst/>
              </a:prstGeom>
              <a:solidFill>
                <a:srgbClr val="808080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AutoShape 70"/>
              <p:cNvSpPr>
                <a:spLocks noChangeArrowheads="1"/>
              </p:cNvSpPr>
              <p:nvPr/>
            </p:nvSpPr>
            <p:spPr bwMode="gray">
              <a:xfrm rot="18900000" flipH="1">
                <a:off x="1239" y="1515"/>
                <a:ext cx="115" cy="115"/>
              </a:xfrm>
              <a:prstGeom prst="rtTriangle">
                <a:avLst/>
              </a:prstGeom>
              <a:solidFill>
                <a:schemeClr val="accent2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1" name="Text Box 71"/>
            <p:cNvSpPr txBox="1">
              <a:spLocks noChangeArrowheads="1"/>
            </p:cNvSpPr>
            <p:nvPr/>
          </p:nvSpPr>
          <p:spPr bwMode="auto">
            <a:xfrm>
              <a:off x="1392" y="1296"/>
              <a:ext cx="3100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dirty="0" smtClean="0">
                  <a:solidFill>
                    <a:srgbClr val="000000"/>
                  </a:solidFill>
                </a:rPr>
                <a:t>2. Problem Formulation</a:t>
              </a:r>
            </a:p>
          </p:txBody>
        </p:sp>
      </p:grpSp>
      <p:grpSp>
        <p:nvGrpSpPr>
          <p:cNvPr id="7" name="Group 78"/>
          <p:cNvGrpSpPr>
            <a:grpSpLocks/>
          </p:cNvGrpSpPr>
          <p:nvPr/>
        </p:nvGrpSpPr>
        <p:grpSpPr bwMode="auto">
          <a:xfrm>
            <a:off x="776884" y="3340893"/>
            <a:ext cx="7239456" cy="530225"/>
            <a:chOff x="1239" y="1296"/>
            <a:chExt cx="3211" cy="334"/>
          </a:xfrm>
        </p:grpSpPr>
        <p:sp>
          <p:nvSpPr>
            <p:cNvPr id="51" name="Line 79"/>
            <p:cNvSpPr>
              <a:spLocks noChangeShapeType="1"/>
            </p:cNvSpPr>
            <p:nvPr/>
          </p:nvSpPr>
          <p:spPr bwMode="auto">
            <a:xfrm>
              <a:off x="1392" y="1582"/>
              <a:ext cx="3024" cy="0"/>
            </a:xfrm>
            <a:prstGeom prst="line">
              <a:avLst/>
            </a:prstGeom>
            <a:noFill/>
            <a:ln w="25400">
              <a:solidFill>
                <a:srgbClr val="5F5F5F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" name="Group 80"/>
            <p:cNvGrpSpPr>
              <a:grpSpLocks/>
            </p:cNvGrpSpPr>
            <p:nvPr/>
          </p:nvGrpSpPr>
          <p:grpSpPr bwMode="auto">
            <a:xfrm>
              <a:off x="1239" y="1515"/>
              <a:ext cx="115" cy="115"/>
              <a:chOff x="1239" y="1515"/>
              <a:chExt cx="115" cy="115"/>
            </a:xfrm>
          </p:grpSpPr>
          <p:sp>
            <p:nvSpPr>
              <p:cNvPr id="54" name="AutoShape 81"/>
              <p:cNvSpPr>
                <a:spLocks noChangeArrowheads="1"/>
              </p:cNvSpPr>
              <p:nvPr/>
            </p:nvSpPr>
            <p:spPr bwMode="gray">
              <a:xfrm rot="2700000">
                <a:off x="1239" y="1515"/>
                <a:ext cx="115" cy="115"/>
              </a:xfrm>
              <a:prstGeom prst="rtTriangle">
                <a:avLst/>
              </a:prstGeom>
              <a:solidFill>
                <a:srgbClr val="808080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AutoShape 82"/>
              <p:cNvSpPr>
                <a:spLocks noChangeArrowheads="1"/>
              </p:cNvSpPr>
              <p:nvPr/>
            </p:nvSpPr>
            <p:spPr bwMode="gray">
              <a:xfrm rot="18900000" flipH="1">
                <a:off x="1239" y="1515"/>
                <a:ext cx="115" cy="115"/>
              </a:xfrm>
              <a:prstGeom prst="rtTriangle">
                <a:avLst/>
              </a:prstGeom>
              <a:solidFill>
                <a:schemeClr val="folHlink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3" name="Text Box 83"/>
            <p:cNvSpPr txBox="1">
              <a:spLocks noChangeArrowheads="1"/>
            </p:cNvSpPr>
            <p:nvPr/>
          </p:nvSpPr>
          <p:spPr bwMode="auto">
            <a:xfrm>
              <a:off x="1392" y="1296"/>
              <a:ext cx="3058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dirty="0"/>
                <a:t>3</a:t>
              </a:r>
              <a:r>
                <a:rPr lang="en-US" sz="2400" dirty="0" smtClean="0"/>
                <a:t>. Methodology</a:t>
              </a:r>
              <a:endParaRPr lang="en-US" sz="2400" dirty="0"/>
            </a:p>
          </p:txBody>
        </p:sp>
      </p:grpSp>
      <p:grpSp>
        <p:nvGrpSpPr>
          <p:cNvPr id="9" name="Group 78"/>
          <p:cNvGrpSpPr>
            <a:grpSpLocks/>
          </p:cNvGrpSpPr>
          <p:nvPr/>
        </p:nvGrpSpPr>
        <p:grpSpPr bwMode="auto">
          <a:xfrm>
            <a:off x="776884" y="4102892"/>
            <a:ext cx="7315200" cy="530225"/>
            <a:chOff x="1239" y="1296"/>
            <a:chExt cx="3215" cy="334"/>
          </a:xfrm>
        </p:grpSpPr>
        <p:sp>
          <p:nvSpPr>
            <p:cNvPr id="57" name="Line 79"/>
            <p:cNvSpPr>
              <a:spLocks noChangeShapeType="1"/>
            </p:cNvSpPr>
            <p:nvPr/>
          </p:nvSpPr>
          <p:spPr bwMode="auto">
            <a:xfrm>
              <a:off x="1392" y="1582"/>
              <a:ext cx="3024" cy="0"/>
            </a:xfrm>
            <a:prstGeom prst="line">
              <a:avLst/>
            </a:prstGeom>
            <a:noFill/>
            <a:ln w="25400">
              <a:solidFill>
                <a:srgbClr val="5F5F5F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" name="Group 80"/>
            <p:cNvGrpSpPr>
              <a:grpSpLocks/>
            </p:cNvGrpSpPr>
            <p:nvPr/>
          </p:nvGrpSpPr>
          <p:grpSpPr bwMode="auto">
            <a:xfrm>
              <a:off x="1239" y="1515"/>
              <a:ext cx="115" cy="115"/>
              <a:chOff x="1239" y="1515"/>
              <a:chExt cx="115" cy="115"/>
            </a:xfrm>
          </p:grpSpPr>
          <p:sp>
            <p:nvSpPr>
              <p:cNvPr id="60" name="AutoShape 81"/>
              <p:cNvSpPr>
                <a:spLocks noChangeArrowheads="1"/>
              </p:cNvSpPr>
              <p:nvPr/>
            </p:nvSpPr>
            <p:spPr bwMode="gray">
              <a:xfrm rot="2700000">
                <a:off x="1239" y="1515"/>
                <a:ext cx="115" cy="115"/>
              </a:xfrm>
              <a:prstGeom prst="rtTriangle">
                <a:avLst/>
              </a:prstGeom>
              <a:solidFill>
                <a:srgbClr val="808080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AutoShape 82"/>
              <p:cNvSpPr>
                <a:spLocks noChangeArrowheads="1"/>
              </p:cNvSpPr>
              <p:nvPr/>
            </p:nvSpPr>
            <p:spPr bwMode="gray">
              <a:xfrm rot="18900000" flipH="1">
                <a:off x="1239" y="1515"/>
                <a:ext cx="115" cy="115"/>
              </a:xfrm>
              <a:prstGeom prst="rtTriangle">
                <a:avLst/>
              </a:prstGeom>
              <a:solidFill>
                <a:schemeClr val="folHlink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9" name="Text Box 83"/>
            <p:cNvSpPr txBox="1">
              <a:spLocks noChangeArrowheads="1"/>
            </p:cNvSpPr>
            <p:nvPr/>
          </p:nvSpPr>
          <p:spPr bwMode="auto">
            <a:xfrm>
              <a:off x="1392" y="1296"/>
              <a:ext cx="3062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dirty="0" smtClean="0">
                  <a:solidFill>
                    <a:srgbClr val="000000"/>
                  </a:solidFill>
                </a:rPr>
                <a:t>4. Experiment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1" name="Group 78"/>
          <p:cNvGrpSpPr>
            <a:grpSpLocks/>
          </p:cNvGrpSpPr>
          <p:nvPr/>
        </p:nvGrpSpPr>
        <p:grpSpPr bwMode="auto">
          <a:xfrm>
            <a:off x="776884" y="4864892"/>
            <a:ext cx="7391400" cy="530225"/>
            <a:chOff x="1239" y="1296"/>
            <a:chExt cx="3253" cy="334"/>
          </a:xfrm>
        </p:grpSpPr>
        <p:sp>
          <p:nvSpPr>
            <p:cNvPr id="64" name="Line 79"/>
            <p:cNvSpPr>
              <a:spLocks noChangeShapeType="1"/>
            </p:cNvSpPr>
            <p:nvPr/>
          </p:nvSpPr>
          <p:spPr bwMode="auto">
            <a:xfrm>
              <a:off x="1392" y="1582"/>
              <a:ext cx="3024" cy="0"/>
            </a:xfrm>
            <a:prstGeom prst="line">
              <a:avLst/>
            </a:prstGeom>
            <a:noFill/>
            <a:ln w="25400">
              <a:solidFill>
                <a:srgbClr val="5F5F5F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" name="Group 80"/>
            <p:cNvGrpSpPr>
              <a:grpSpLocks/>
            </p:cNvGrpSpPr>
            <p:nvPr/>
          </p:nvGrpSpPr>
          <p:grpSpPr bwMode="auto">
            <a:xfrm>
              <a:off x="1239" y="1515"/>
              <a:ext cx="115" cy="115"/>
              <a:chOff x="1239" y="1515"/>
              <a:chExt cx="115" cy="115"/>
            </a:xfrm>
          </p:grpSpPr>
          <p:sp>
            <p:nvSpPr>
              <p:cNvPr id="67" name="AutoShape 81"/>
              <p:cNvSpPr>
                <a:spLocks noChangeArrowheads="1"/>
              </p:cNvSpPr>
              <p:nvPr/>
            </p:nvSpPr>
            <p:spPr bwMode="gray">
              <a:xfrm rot="2700000">
                <a:off x="1239" y="1515"/>
                <a:ext cx="115" cy="115"/>
              </a:xfrm>
              <a:prstGeom prst="rtTriangle">
                <a:avLst/>
              </a:prstGeom>
              <a:solidFill>
                <a:srgbClr val="808080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AutoShape 82"/>
              <p:cNvSpPr>
                <a:spLocks noChangeArrowheads="1"/>
              </p:cNvSpPr>
              <p:nvPr/>
            </p:nvSpPr>
            <p:spPr bwMode="gray">
              <a:xfrm rot="18900000" flipH="1">
                <a:off x="1239" y="1515"/>
                <a:ext cx="115" cy="115"/>
              </a:xfrm>
              <a:prstGeom prst="rtTriangle">
                <a:avLst/>
              </a:prstGeom>
              <a:solidFill>
                <a:schemeClr val="folHlink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6" name="Text Box 83"/>
            <p:cNvSpPr txBox="1">
              <a:spLocks noChangeArrowheads="1"/>
            </p:cNvSpPr>
            <p:nvPr/>
          </p:nvSpPr>
          <p:spPr bwMode="auto">
            <a:xfrm>
              <a:off x="1392" y="1296"/>
              <a:ext cx="3100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dirty="0" smtClean="0">
                  <a:solidFill>
                    <a:srgbClr val="000000"/>
                  </a:solidFill>
                </a:rPr>
                <a:t>5. Conclusion and Future Work 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qbao\Desktop\Run_Time_Total.pn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97" y="1216152"/>
            <a:ext cx="6455041" cy="440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181600"/>
          </a:xfrm>
        </p:spPr>
        <p:txBody>
          <a:bodyPr>
            <a:normAutofit fontScale="92500" lnSpcReduction="20000"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 O</a:t>
            </a:r>
            <a:r>
              <a:rPr lang="en-US" dirty="0" smtClean="0"/>
              <a:t>verall </a:t>
            </a:r>
            <a:r>
              <a:rPr lang="en-US" sz="2400" dirty="0" smtClean="0"/>
              <a:t>run-time</a:t>
            </a:r>
            <a:r>
              <a:rPr lang="en-US" dirty="0"/>
              <a:t> </a:t>
            </a:r>
            <a:r>
              <a:rPr lang="en-US" dirty="0" smtClean="0"/>
              <a:t>is increased</a:t>
            </a:r>
            <a:r>
              <a:rPr lang="zh-CN" altLang="en-US" dirty="0" smtClean="0"/>
              <a:t>：</a:t>
            </a:r>
            <a:endParaRPr lang="en-US" sz="24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T</a:t>
            </a:r>
            <a:r>
              <a:rPr lang="en-US" sz="2000" dirty="0" smtClean="0"/>
              <a:t>he calculation involves integration of nodes‘ activations in each parent component</a:t>
            </a:r>
            <a:r>
              <a:rPr lang="en-US" dirty="0"/>
              <a:t>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1810512"/>
            <a:ext cx="1981200" cy="2819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i="1" dirty="0" smtClean="0">
                <a:solidFill>
                  <a:srgbClr val="C00000"/>
                </a:solidFill>
              </a:rPr>
              <a:t>1</a:t>
            </a:r>
            <a:r>
              <a:rPr lang="en-US" i="1" dirty="0" smtClean="0"/>
              <a:t>: IC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i="1" dirty="0" smtClean="0">
                <a:solidFill>
                  <a:srgbClr val="00B0F0"/>
                </a:solidFill>
              </a:rPr>
              <a:t>2</a:t>
            </a:r>
            <a:r>
              <a:rPr lang="en-US" i="1" dirty="0" smtClean="0"/>
              <a:t>: decay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i="1" dirty="0" smtClean="0">
                <a:solidFill>
                  <a:srgbClr val="0066FF"/>
                </a:solidFill>
              </a:rPr>
              <a:t>3</a:t>
            </a:r>
            <a:r>
              <a:rPr lang="en-US" i="1" dirty="0" smtClean="0"/>
              <a:t>: decay+</a:t>
            </a:r>
          </a:p>
          <a:p>
            <a:pPr marL="0" indent="0">
              <a:buNone/>
            </a:pPr>
            <a:r>
              <a:rPr lang="en-US" i="1" dirty="0" smtClean="0"/>
              <a:t>component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i="1" dirty="0" smtClean="0">
                <a:solidFill>
                  <a:srgbClr val="FFC000"/>
                </a:solidFill>
              </a:rPr>
              <a:t>4</a:t>
            </a:r>
            <a:r>
              <a:rPr lang="en-US" i="1" dirty="0" smtClean="0"/>
              <a:t>: decay+</a:t>
            </a:r>
          </a:p>
          <a:p>
            <a:pPr marL="0" indent="0">
              <a:buNone/>
            </a:pPr>
            <a:r>
              <a:rPr lang="en-US" i="1" dirty="0"/>
              <a:t>c</a:t>
            </a:r>
            <a:r>
              <a:rPr lang="en-US" i="1" dirty="0" smtClean="0"/>
              <a:t>omponent </a:t>
            </a:r>
            <a:r>
              <a:rPr lang="en-US" i="1" dirty="0"/>
              <a:t>s</a:t>
            </a:r>
            <a:r>
              <a:rPr lang="en-US" i="1" dirty="0" smtClean="0"/>
              <a:t>tructure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905000" y="2401763"/>
            <a:ext cx="6096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0800000">
            <a:off x="2035094" y="2819400"/>
            <a:ext cx="461665" cy="16002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dirty="0" smtClean="0"/>
              <a:t>Total Time (s)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7056" y="5355889"/>
            <a:ext cx="2057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343400" y="53340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 Cascades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and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429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Extension of IC Model with the structure diversity of neighbors incorporated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An EM algorithm to estimate the model parameters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The new model can more accurately model diffusion process in social networks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Future work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Application of the model in other diffusion-based data sets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Extension of the model with detailed diffusion mechanism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209799" y="2438400"/>
            <a:ext cx="451950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Thank you!</a:t>
            </a:r>
          </a:p>
          <a:p>
            <a:pPr algn="ctr"/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Q&amp;A</a:t>
            </a:r>
            <a:endParaRPr 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- Background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0" cy="4876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Diffusion</a:t>
            </a:r>
          </a:p>
          <a:p>
            <a:pPr marL="525780" indent="-342900">
              <a:buFont typeface="Wingdings" panose="05000000000000000000" pitchFamily="2" charset="2"/>
              <a:buChar char="Ø"/>
            </a:pPr>
            <a:r>
              <a:rPr lang="en-US" sz="1800" dirty="0"/>
              <a:t>The phenomenon that an action or information spreads from one node to another via edges in a network</a:t>
            </a:r>
            <a:r>
              <a:rPr lang="en-US" sz="1800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</a:t>
            </a:r>
            <a:r>
              <a:rPr lang="en-US" dirty="0"/>
              <a:t>N</a:t>
            </a:r>
            <a:r>
              <a:rPr lang="en-US" dirty="0" smtClean="0"/>
              <a:t>etwork </a:t>
            </a:r>
            <a:r>
              <a:rPr lang="en-US" dirty="0"/>
              <a:t>environments</a:t>
            </a:r>
          </a:p>
          <a:p>
            <a:pPr marL="525780" indent="-342900">
              <a:buFont typeface="Wingdings" panose="05000000000000000000" pitchFamily="2" charset="2"/>
              <a:buChar char="Ø"/>
            </a:pPr>
            <a:r>
              <a:rPr lang="en-US" sz="1800" dirty="0" smtClean="0"/>
              <a:t>E.g., social networks, contact networks</a:t>
            </a:r>
            <a:endParaRPr lang="en-US" sz="18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Models</a:t>
            </a:r>
            <a:endParaRPr lang="en-US" dirty="0"/>
          </a:p>
          <a:p>
            <a:pPr marL="525780" indent="-342900">
              <a:buFont typeface="Wingdings" panose="05000000000000000000" pitchFamily="2" charset="2"/>
              <a:buChar char="Ø"/>
            </a:pPr>
            <a:r>
              <a:rPr lang="en-US" sz="1800" dirty="0"/>
              <a:t>The Independent Cascade Model (IC Model)</a:t>
            </a:r>
          </a:p>
          <a:p>
            <a:pPr marL="525780" indent="-342900">
              <a:buFont typeface="Wingdings" panose="05000000000000000000" pitchFamily="2" charset="2"/>
              <a:buChar char="Ø"/>
            </a:pPr>
            <a:r>
              <a:rPr lang="en-US" sz="1800" dirty="0"/>
              <a:t>The Linear Threshold </a:t>
            </a:r>
            <a:r>
              <a:rPr lang="en-US" sz="1800" dirty="0" smtClean="0"/>
              <a:t>Model (LT </a:t>
            </a:r>
            <a:r>
              <a:rPr lang="en-US" sz="1800" dirty="0"/>
              <a:t>Model)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Applications </a:t>
            </a:r>
          </a:p>
          <a:p>
            <a:pPr marL="525780" indent="-342900">
              <a:buFont typeface="Wingdings" panose="05000000000000000000" pitchFamily="2" charset="2"/>
              <a:buChar char="Ø"/>
            </a:pPr>
            <a:r>
              <a:rPr lang="en-US" altLang="zh-CN" sz="1900" dirty="0" smtClean="0"/>
              <a:t>Viral-marketing (influence maximization)</a:t>
            </a:r>
          </a:p>
          <a:p>
            <a:pPr marL="525780" indent="-342900">
              <a:buFont typeface="Wingdings" panose="05000000000000000000" pitchFamily="2" charset="2"/>
              <a:buChar char="Ø"/>
            </a:pPr>
            <a:r>
              <a:rPr lang="en-US" altLang="zh-CN" sz="1900" dirty="0" smtClean="0"/>
              <a:t>Disease control (influence minimization)</a:t>
            </a:r>
          </a:p>
          <a:p>
            <a:endParaRPr lang="en-US" altLang="zh-CN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3555" name="Picture 3" descr="C:\Documents and Settings\qbao\Application Data\Tencent\Users\564705236\QQ\WinTemp\RichOle\C%ZP[WJDX{D{(UZ)3OD7DU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3593" y="1828800"/>
            <a:ext cx="2991662" cy="1399474"/>
          </a:xfrm>
          <a:prstGeom prst="rect">
            <a:avLst/>
          </a:prstGeom>
          <a:noFill/>
        </p:spPr>
      </p:pic>
      <p:pic>
        <p:nvPicPr>
          <p:cNvPr id="11" name="Picture 2" descr="C:\Users\bq212\Desktop\viral_market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207" y="3657600"/>
            <a:ext cx="2550434" cy="191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r>
              <a:rPr lang="en-US" dirty="0"/>
              <a:t> </a:t>
            </a:r>
            <a:r>
              <a:rPr lang="en-US" dirty="0" smtClean="0"/>
              <a:t>– Related Work</a:t>
            </a:r>
            <a:endParaRPr lang="en-US" dirty="0"/>
          </a:p>
        </p:txBody>
      </p:sp>
      <p:sp>
        <p:nvSpPr>
          <p:cNvPr id="113665" name="AutoShape 1" descr="C:\Documents and Settings\qbao\Application Data\Tencent\Users\564705236\QQ\WinTemp\RichOle\~1N9%AONU(Y@9G3Y(~95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1" descr="C:\Documents and Settings\qbao\Application Data\Tencent\Users\564705236\QQ\WinTemp\RichOle\_U[V%[GDOELW019(R6E8N_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3768" y="1981200"/>
            <a:ext cx="3352800" cy="2111106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0"/>
                <a:ext cx="5638800" cy="2819400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buFont typeface="Wingdings" panose="05000000000000000000" pitchFamily="2" charset="2"/>
                  <a:buChar char="v"/>
                </a:pPr>
                <a:r>
                  <a:rPr lang="en-US" dirty="0" smtClean="0"/>
                  <a:t>Independent Cascade Model </a:t>
                </a:r>
                <a:r>
                  <a:rPr lang="en-US" dirty="0"/>
                  <a:t>(</a:t>
                </a:r>
                <a:r>
                  <a:rPr lang="en-US" dirty="0" smtClean="0"/>
                  <a:t>IC Model) 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Model parameters: diffusion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Diffusion Process: At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 , node </a:t>
                </a:r>
                <a:r>
                  <a:rPr lang="en-US" i="1" dirty="0" smtClean="0"/>
                  <a:t>u</a:t>
                </a:r>
                <a:r>
                  <a:rPr lang="en-US" dirty="0" smtClean="0"/>
                  <a:t> that is active at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−1</m:t>
                    </m:r>
                  </m:oMath>
                </a14:m>
                <a:r>
                  <a:rPr lang="en-US" dirty="0" smtClean="0"/>
                  <a:t> can activate its inactive neighbor </a:t>
                </a:r>
                <a:r>
                  <a:rPr lang="en-US" i="1" dirty="0" smtClean="0"/>
                  <a:t>v</a:t>
                </a:r>
                <a:r>
                  <a:rPr lang="en-US" dirty="0" smtClean="0"/>
                  <a:t> with a probability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𝜏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𝑢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</m:sub>
                    </m:sSub>
                  </m:oMath>
                </a14:m>
                <a:endParaRPr lang="en-US" dirty="0"/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Limitations: </a:t>
                </a:r>
              </a:p>
              <a:p>
                <a:pPr lvl="2"/>
                <a:r>
                  <a:rPr lang="en-US" dirty="0"/>
                  <a:t>A node once activated will stay </a:t>
                </a:r>
                <a:r>
                  <a:rPr lang="en-US" dirty="0" smtClean="0"/>
                  <a:t>activated</a:t>
                </a:r>
              </a:p>
              <a:p>
                <a:pPr lvl="2"/>
                <a:r>
                  <a:rPr lang="en-US" dirty="0" smtClean="0"/>
                  <a:t>A node activated at a time can only affect nodes at next time step.</a:t>
                </a:r>
              </a:p>
              <a:p>
                <a:pPr marL="274320" lvl="1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0"/>
                <a:ext cx="5638800" cy="2819400"/>
              </a:xfrm>
              <a:blipFill rotWithShape="1">
                <a:blip r:embed="rId4"/>
                <a:stretch>
                  <a:fillRect l="-649" t="-23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– Related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75514" cy="4953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IC extensions considered in this work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M</a:t>
            </a:r>
            <a:r>
              <a:rPr lang="en-US" dirty="0" smtClean="0"/>
              <a:t>ultiple times of being activated [1</a:t>
            </a:r>
            <a:r>
              <a:rPr lang="en-US" dirty="0"/>
              <a:t>]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Exponential decay of activation influence [2]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Activation </a:t>
            </a:r>
            <a:r>
              <a:rPr lang="en-US" dirty="0"/>
              <a:t>i</a:t>
            </a:r>
            <a:r>
              <a:rPr lang="en-US" dirty="0" smtClean="0"/>
              <a:t>nfluence over subsequent time steps [3]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429000"/>
            <a:ext cx="2609850" cy="1665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29000"/>
            <a:ext cx="2843567" cy="172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C:\Users\qbao\Desktop\decay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24208"/>
            <a:ext cx="2908300" cy="172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8820" y="5486400"/>
            <a:ext cx="838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[1] M. Kimura, K. Saito, and H. </a:t>
            </a:r>
            <a:r>
              <a:rPr lang="en-US" sz="1000" dirty="0" err="1"/>
              <a:t>Motoda</a:t>
            </a:r>
            <a:r>
              <a:rPr lang="en-US" sz="1000" dirty="0"/>
              <a:t>, “Efﬁcient estimation of inﬂuence functions for sis model on social networks,” in Proceedings of the 21st International </a:t>
            </a:r>
            <a:r>
              <a:rPr lang="en-US" sz="1000" dirty="0" smtClean="0"/>
              <a:t>Joint </a:t>
            </a:r>
            <a:r>
              <a:rPr lang="en-US" sz="1000" dirty="0"/>
              <a:t>Conference on </a:t>
            </a:r>
            <a:r>
              <a:rPr lang="en-US" sz="1000" dirty="0" smtClean="0"/>
              <a:t>Artiﬁcial </a:t>
            </a:r>
            <a:r>
              <a:rPr lang="en-US" sz="1000" dirty="0"/>
              <a:t>Intelligence (IJCAI’09), San Francisco, CA, USA, 2009, pp. 2046–2051.</a:t>
            </a:r>
          </a:p>
          <a:p>
            <a:r>
              <a:rPr lang="en-US" sz="1000" dirty="0" smtClean="0"/>
              <a:t>[2] W</a:t>
            </a:r>
            <a:r>
              <a:rPr lang="en-US" sz="1000" dirty="0"/>
              <a:t>. Lee, J. Kim, and H. Yu, “CT-IC: Continuously activated </a:t>
            </a:r>
            <a:r>
              <a:rPr lang="en-US" sz="1000" dirty="0" smtClean="0"/>
              <a:t>and time-restricted </a:t>
            </a:r>
            <a:r>
              <a:rPr lang="en-US" sz="1000" dirty="0"/>
              <a:t>independent cascade model for viral marketing,” </a:t>
            </a:r>
            <a:r>
              <a:rPr lang="en-US" sz="1000" dirty="0" smtClean="0"/>
              <a:t>in Proceedings </a:t>
            </a:r>
            <a:r>
              <a:rPr lang="en-US" sz="1000" dirty="0"/>
              <a:t>of the 12th International Conference on Data </a:t>
            </a:r>
            <a:r>
              <a:rPr lang="en-US" sz="1000" dirty="0" smtClean="0"/>
              <a:t>Mining (</a:t>
            </a:r>
            <a:r>
              <a:rPr lang="en-US" sz="1000" dirty="0"/>
              <a:t>ICDM’12), Brussels, Belgium, 2012, pp. 960–965</a:t>
            </a:r>
            <a:r>
              <a:rPr lang="en-US" sz="1000" dirty="0" smtClean="0"/>
              <a:t>.</a:t>
            </a:r>
          </a:p>
          <a:p>
            <a:r>
              <a:rPr lang="en-US" sz="1000" dirty="0" smtClean="0"/>
              <a:t>[3] S</a:t>
            </a:r>
            <a:r>
              <a:rPr lang="en-US" sz="1000" dirty="0"/>
              <a:t>. Foster, W. Potter, J. Wu, B. Hu, and Y. Zhang, “A history </a:t>
            </a:r>
            <a:r>
              <a:rPr lang="en-US" sz="1000" dirty="0" smtClean="0"/>
              <a:t>sensitive cascade </a:t>
            </a:r>
            <a:r>
              <a:rPr lang="en-US" sz="1000" dirty="0"/>
              <a:t>model in diffusion networks,” in Proceedings of the </a:t>
            </a:r>
            <a:r>
              <a:rPr lang="en-US" sz="1000" dirty="0" smtClean="0"/>
              <a:t>2009 Spring </a:t>
            </a:r>
            <a:r>
              <a:rPr lang="en-US" sz="1000" dirty="0"/>
              <a:t>Simulation </a:t>
            </a:r>
            <a:r>
              <a:rPr lang="en-US" sz="1000" dirty="0" err="1"/>
              <a:t>Multiconference</a:t>
            </a:r>
            <a:r>
              <a:rPr lang="en-US" sz="1000" dirty="0"/>
              <a:t> (SpringSim’09), San Diego, </a:t>
            </a:r>
            <a:r>
              <a:rPr lang="en-US" sz="1000" dirty="0" smtClean="0"/>
              <a:t>CA,USA</a:t>
            </a:r>
            <a:r>
              <a:rPr lang="en-US" sz="1000" dirty="0"/>
              <a:t>, 2009.</a:t>
            </a:r>
          </a:p>
        </p:txBody>
      </p:sp>
    </p:spTree>
    <p:extLst>
      <p:ext uri="{BB962C8B-B14F-4D97-AF65-F5344CB8AC3E}">
        <p14:creationId xmlns:p14="http://schemas.microsoft.com/office/powerpoint/2010/main" val="62489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 –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343400"/>
            <a:ext cx="8610600" cy="1447800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Contacts are </a:t>
            </a:r>
            <a:r>
              <a:rPr lang="en-US" dirty="0" smtClean="0">
                <a:solidFill>
                  <a:srgbClr val="00B050"/>
                </a:solidFill>
              </a:rPr>
              <a:t>redundant</a:t>
            </a:r>
            <a:r>
              <a:rPr lang="en-US" dirty="0" smtClean="0"/>
              <a:t> to the extent that they lead to the same people and so provide </a:t>
            </a:r>
            <a:r>
              <a:rPr lang="en-US" dirty="0" smtClean="0">
                <a:solidFill>
                  <a:srgbClr val="00B050"/>
                </a:solidFill>
              </a:rPr>
              <a:t>the same </a:t>
            </a:r>
            <a:r>
              <a:rPr lang="en-US" dirty="0" smtClean="0"/>
              <a:t>information benefits [1]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It is the number of </a:t>
            </a:r>
            <a:r>
              <a:rPr lang="en-US" dirty="0" smtClean="0">
                <a:solidFill>
                  <a:srgbClr val="0000FF"/>
                </a:solidFill>
              </a:rPr>
              <a:t>non-redundant</a:t>
            </a:r>
            <a:r>
              <a:rPr lang="en-US" dirty="0" smtClean="0"/>
              <a:t> contacts matters!!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14690" name="Picture 2" descr="C:\Documents and Settings\qbao\Desktop\social structure of competi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3443" y="1447800"/>
            <a:ext cx="5676900" cy="2377056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0" y="6096000"/>
            <a:ext cx="8305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[1] R</a:t>
            </a:r>
            <a:r>
              <a:rPr lang="en-US" sz="1200" dirty="0"/>
              <a:t>. S. Burt, Structural Holes: The Social Structure of </a:t>
            </a:r>
            <a:r>
              <a:rPr lang="en-US" sz="1200" dirty="0" smtClean="0"/>
              <a:t>Competition. Cambridge</a:t>
            </a:r>
            <a:r>
              <a:rPr lang="en-US" sz="1200" dirty="0"/>
              <a:t>, MA: Harvard University Press, 1992.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62200" y="39624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Neighborhood Structure [1]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 –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314" y="4648199"/>
            <a:ext cx="8510486" cy="1474807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100" dirty="0" smtClean="0">
                <a:solidFill>
                  <a:srgbClr val="00B050"/>
                </a:solidFill>
              </a:rPr>
              <a:t>A </a:t>
            </a:r>
            <a:r>
              <a:rPr lang="en-US" sz="2100" dirty="0">
                <a:solidFill>
                  <a:srgbClr val="00B050"/>
                </a:solidFill>
              </a:rPr>
              <a:t>striking stratification </a:t>
            </a:r>
            <a:r>
              <a:rPr lang="en-US" sz="2100" dirty="0"/>
              <a:t>of acceptance probabilities by the number of </a:t>
            </a:r>
            <a:r>
              <a:rPr lang="en-US" sz="2100" dirty="0" smtClean="0"/>
              <a:t>connected components in Facebook </a:t>
            </a:r>
            <a:r>
              <a:rPr lang="en-US" sz="2100" dirty="0"/>
              <a:t>contact </a:t>
            </a:r>
            <a:r>
              <a:rPr lang="en-US" sz="2100" dirty="0" smtClean="0"/>
              <a:t>neighborhood.</a:t>
            </a:r>
            <a:endParaRPr lang="en-US" sz="21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100" dirty="0" smtClean="0">
                <a:solidFill>
                  <a:srgbClr val="00B050"/>
                </a:solidFill>
              </a:rPr>
              <a:t>IC </a:t>
            </a:r>
            <a:r>
              <a:rPr lang="en-US" sz="2100" dirty="0">
                <a:solidFill>
                  <a:srgbClr val="00B050"/>
                </a:solidFill>
              </a:rPr>
              <a:t>Model </a:t>
            </a:r>
            <a:r>
              <a:rPr lang="en-US" sz="2100" dirty="0"/>
              <a:t>assumes </a:t>
            </a:r>
            <a:r>
              <a:rPr lang="en-US" sz="2100" dirty="0">
                <a:solidFill>
                  <a:schemeClr val="accent2"/>
                </a:solidFill>
              </a:rPr>
              <a:t>independent influence </a:t>
            </a:r>
            <a:r>
              <a:rPr lang="en-US" sz="2100" dirty="0"/>
              <a:t>of each </a:t>
            </a:r>
            <a:r>
              <a:rPr lang="en-US" sz="2100" dirty="0" smtClean="0"/>
              <a:t>neighbor.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100" dirty="0">
                <a:solidFill>
                  <a:srgbClr val="00B050"/>
                </a:solidFill>
              </a:rPr>
              <a:t>W</a:t>
            </a:r>
            <a:r>
              <a:rPr lang="en-US" sz="2100" dirty="0" smtClean="0">
                <a:solidFill>
                  <a:srgbClr val="00B050"/>
                </a:solidFill>
              </a:rPr>
              <a:t>e</a:t>
            </a:r>
            <a:r>
              <a:rPr lang="en-US" sz="2100" dirty="0" smtClean="0"/>
              <a:t> consider </a:t>
            </a:r>
            <a:r>
              <a:rPr lang="en-US" altLang="zh-HK" sz="2100" dirty="0" smtClean="0">
                <a:solidFill>
                  <a:schemeClr val="accent2"/>
                </a:solidFill>
              </a:rPr>
              <a:t>structure </a:t>
            </a:r>
            <a:r>
              <a:rPr lang="en-US" altLang="zh-HK" sz="2100" dirty="0">
                <a:solidFill>
                  <a:schemeClr val="accent2"/>
                </a:solidFill>
              </a:rPr>
              <a:t>diversity </a:t>
            </a:r>
            <a:r>
              <a:rPr lang="en-US" altLang="zh-HK" sz="2100" dirty="0"/>
              <a:t>for </a:t>
            </a:r>
            <a:r>
              <a:rPr lang="en-US" altLang="zh-HK" sz="2100" dirty="0" smtClean="0">
                <a:solidFill>
                  <a:schemeClr val="accent2"/>
                </a:solidFill>
              </a:rPr>
              <a:t>independent </a:t>
            </a:r>
            <a:r>
              <a:rPr lang="en-US" altLang="zh-HK" sz="2100" dirty="0">
                <a:solidFill>
                  <a:schemeClr val="accent2"/>
                </a:solidFill>
              </a:rPr>
              <a:t>influence </a:t>
            </a:r>
            <a:r>
              <a:rPr lang="en-US" altLang="zh-HK" sz="2100" dirty="0" smtClean="0">
                <a:solidFill>
                  <a:schemeClr val="accent2"/>
                </a:solidFill>
              </a:rPr>
              <a:t>of components</a:t>
            </a:r>
            <a:r>
              <a:rPr lang="en-US" sz="2100" dirty="0" smtClean="0"/>
              <a:t>.</a:t>
            </a:r>
            <a:endParaRPr lang="en-US" sz="2100" dirty="0"/>
          </a:p>
          <a:p>
            <a:endParaRPr lang="en-US" dirty="0" smtClean="0"/>
          </a:p>
        </p:txBody>
      </p:sp>
      <p:sp>
        <p:nvSpPr>
          <p:cNvPr id="13313" name="AutoShape 1" descr="C:\Documents and Settings\qbao\Application Data\Tencent\Users\564705236\QQ\WinTemp\RichOle\8J4~QSOFSP(AY[8P68F}9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4" name="AutoShape 2" descr="C:\Documents and Settings\qbao\Application Data\Tencent\Users\564705236\QQ\WinTemp\RichOle\8J4~QSOFSP(AY[8P68F}9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5" name="Picture 3" descr="C:\Documents and Settings\qbao\Application Data\Tencent\Users\564705236\QQ\WinTemp\RichOle\~ITO`ESXYCKESFBZ8ZD{7S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4348" y="2122046"/>
            <a:ext cx="2238375" cy="2047875"/>
          </a:xfrm>
          <a:prstGeom prst="rect">
            <a:avLst/>
          </a:prstGeom>
          <a:noFill/>
        </p:spPr>
      </p:pic>
      <p:pic>
        <p:nvPicPr>
          <p:cNvPr id="13317" name="Picture 5" descr="C:\Documents and Settings\qbao\Application Data\Tencent\Users\564705236\QQ\WinTemp\RichOle\120D(S4EH2(X8[V)4%TOM_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7226" y="2353524"/>
            <a:ext cx="1102250" cy="1046237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61722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[1] </a:t>
            </a:r>
            <a:r>
              <a:rPr lang="en-US" sz="1200" dirty="0"/>
              <a:t>J. </a:t>
            </a:r>
            <a:r>
              <a:rPr lang="en-US" sz="1200" dirty="0" err="1"/>
              <a:t>Ugander</a:t>
            </a:r>
            <a:r>
              <a:rPr lang="en-US" sz="1200" dirty="0"/>
              <a:t>, L. </a:t>
            </a:r>
            <a:r>
              <a:rPr lang="en-US" sz="1200" dirty="0" err="1"/>
              <a:t>Backstrom</a:t>
            </a:r>
            <a:r>
              <a:rPr lang="en-US" sz="1200" dirty="0"/>
              <a:t>, C. Marlow, and J. Kleinberg, “</a:t>
            </a:r>
            <a:r>
              <a:rPr lang="en-US" sz="1200" dirty="0" smtClean="0"/>
              <a:t>Structural diversity </a:t>
            </a:r>
            <a:r>
              <a:rPr lang="en-US" sz="1200" dirty="0"/>
              <a:t>in social contagion,” Proceedings of the National </a:t>
            </a:r>
            <a:r>
              <a:rPr lang="en-US" sz="1200" dirty="0" smtClean="0"/>
              <a:t>Academy of </a:t>
            </a:r>
            <a:r>
              <a:rPr lang="en-US" sz="1200" dirty="0"/>
              <a:t>Sciences, vol. 109, pp. 5962–5966, Apr. 2012.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47800" y="4169921"/>
            <a:ext cx="6844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Positive correlation with the number of connected components [1]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436487"/>
            <a:ext cx="4395788" cy="2733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Formulation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524000"/>
                <a:ext cx="8077200" cy="951607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v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dirty="0" smtClean="0"/>
                  <a:t> 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𝑒</m:t>
                    </m:r>
                    <m:r>
                      <a:rPr lang="en-US" b="0" i="1" smtClean="0">
                        <a:latin typeface="Cambria Math"/>
                      </a:rPr>
                      <m:t>=(</m:t>
                    </m:r>
                    <m:r>
                      <a:rPr lang="en-US" b="0" i="1" smtClean="0">
                        <a:latin typeface="Cambria Math"/>
                      </a:rPr>
                      <m:t>𝑣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𝑤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endParaRPr lang="en-US" b="0" i="1" dirty="0" smtClean="0">
                  <a:latin typeface="Cambria Math"/>
                </a:endParaRPr>
              </a:p>
              <a:p>
                <a:pPr>
                  <a:buFont typeface="Wingdings" panose="05000000000000000000" pitchFamily="2" charset="2"/>
                  <a:buChar char="v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𝜏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𝑐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dirty="0" smtClean="0"/>
                  <a:t> : component-based diffusion probability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524000"/>
                <a:ext cx="8077200" cy="951607"/>
              </a:xfrm>
              <a:blipFill rotWithShape="1">
                <a:blip r:embed="rId4"/>
                <a:stretch>
                  <a:fillRect l="-679" t="-4487" b="-8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2646956"/>
              </p:ext>
            </p:extLst>
          </p:nvPr>
        </p:nvGraphicFramePr>
        <p:xfrm>
          <a:off x="3928269" y="3467100"/>
          <a:ext cx="752475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7" name="Visio" r:id="rId5" imgW="751750" imgH="751649" progId="Visio.Drawing.11">
                  <p:link updateAutomatic="1"/>
                </p:oleObj>
              </mc:Choice>
              <mc:Fallback>
                <p:oleObj name="Visio" r:id="rId5" imgW="751750" imgH="751649" progId="Visio.Drawing.11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28269" y="3467100"/>
                        <a:ext cx="752475" cy="750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1292189"/>
              </p:ext>
            </p:extLst>
          </p:nvPr>
        </p:nvGraphicFramePr>
        <p:xfrm>
          <a:off x="2699544" y="2895600"/>
          <a:ext cx="392113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8" name="Visio" r:id="rId7" imgW="391655" imgH="391495" progId="Visio.Drawing.11">
                  <p:link updateAutomatic="1"/>
                </p:oleObj>
              </mc:Choice>
              <mc:Fallback>
                <p:oleObj name="Visio" r:id="rId7" imgW="391655" imgH="391495" progId="Visio.Drawing.11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99544" y="2895600"/>
                        <a:ext cx="392113" cy="392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8949136"/>
              </p:ext>
            </p:extLst>
          </p:nvPr>
        </p:nvGraphicFramePr>
        <p:xfrm>
          <a:off x="1861344" y="3657600"/>
          <a:ext cx="392113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9" name="Visio" r:id="rId7" imgW="391655" imgH="391495" progId="Visio.Drawing.11">
                  <p:link updateAutomatic="1"/>
                </p:oleObj>
              </mc:Choice>
              <mc:Fallback>
                <p:oleObj name="Visio" r:id="rId7" imgW="391655" imgH="391495" progId="Visio.Drawing.11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861344" y="3657600"/>
                        <a:ext cx="392113" cy="392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7527002"/>
              </p:ext>
            </p:extLst>
          </p:nvPr>
        </p:nvGraphicFramePr>
        <p:xfrm>
          <a:off x="2699544" y="4408487"/>
          <a:ext cx="392113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0" name="Visio" r:id="rId7" imgW="391655" imgH="391495" progId="Visio.Drawing.11">
                  <p:link updateAutomatic="1"/>
                </p:oleObj>
              </mc:Choice>
              <mc:Fallback>
                <p:oleObj name="Visio" r:id="rId7" imgW="391655" imgH="391495" progId="Visio.Drawing.11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699544" y="4408487"/>
                        <a:ext cx="392113" cy="392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2625494"/>
              </p:ext>
            </p:extLst>
          </p:nvPr>
        </p:nvGraphicFramePr>
        <p:xfrm>
          <a:off x="5518944" y="2895600"/>
          <a:ext cx="392113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1" name="Visio" r:id="rId7" imgW="391655" imgH="391495" progId="Visio.Drawing.11">
                  <p:link updateAutomatic="1"/>
                </p:oleObj>
              </mc:Choice>
              <mc:Fallback>
                <p:oleObj name="Visio" r:id="rId7" imgW="391655" imgH="391495" progId="Visio.Drawing.11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518944" y="2895600"/>
                        <a:ext cx="392113" cy="392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4787292"/>
              </p:ext>
            </p:extLst>
          </p:nvPr>
        </p:nvGraphicFramePr>
        <p:xfrm>
          <a:off x="6357144" y="3657600"/>
          <a:ext cx="392113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2" name="Visio" r:id="rId7" imgW="391655" imgH="391495" progId="Visio.Drawing.11">
                  <p:link updateAutomatic="1"/>
                </p:oleObj>
              </mc:Choice>
              <mc:Fallback>
                <p:oleObj name="Visio" r:id="rId7" imgW="391655" imgH="391495" progId="Visio.Drawing.11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357144" y="3657600"/>
                        <a:ext cx="392113" cy="392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903922"/>
              </p:ext>
            </p:extLst>
          </p:nvPr>
        </p:nvGraphicFramePr>
        <p:xfrm>
          <a:off x="5518944" y="4419600"/>
          <a:ext cx="392113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3" name="Visio" r:id="rId7" imgW="391655" imgH="391495" progId="Visio.Drawing.11">
                  <p:link updateAutomatic="1"/>
                </p:oleObj>
              </mc:Choice>
              <mc:Fallback>
                <p:oleObj name="Visio" r:id="rId7" imgW="391655" imgH="391495" progId="Visio.Drawing.11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518944" y="4419600"/>
                        <a:ext cx="392113" cy="392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2253457" y="3091656"/>
            <a:ext cx="4103687" cy="1524000"/>
            <a:chOff x="1687513" y="3091656"/>
            <a:chExt cx="4103687" cy="1524000"/>
          </a:xfrm>
        </p:grpSpPr>
        <p:cxnSp>
          <p:nvCxnSpPr>
            <p:cNvPr id="14" name="Straight Arrow Connector 13"/>
            <p:cNvCxnSpPr>
              <a:stCxn id="6" idx="3"/>
            </p:cNvCxnSpPr>
            <p:nvPr/>
          </p:nvCxnSpPr>
          <p:spPr>
            <a:xfrm>
              <a:off x="2525713" y="3091656"/>
              <a:ext cx="903287" cy="565944"/>
            </a:xfrm>
            <a:prstGeom prst="straightConnector1">
              <a:avLst/>
            </a:prstGeom>
            <a:ln w="34925" cmpd="sng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7" idx="3"/>
              <a:endCxn id="5" idx="1"/>
            </p:cNvCxnSpPr>
            <p:nvPr/>
          </p:nvCxnSpPr>
          <p:spPr>
            <a:xfrm flipV="1">
              <a:off x="1687513" y="3842543"/>
              <a:ext cx="1674812" cy="11113"/>
            </a:xfrm>
            <a:prstGeom prst="straightConnector1">
              <a:avLst/>
            </a:prstGeom>
            <a:ln w="34925" cmpd="sng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8" idx="3"/>
            </p:cNvCxnSpPr>
            <p:nvPr/>
          </p:nvCxnSpPr>
          <p:spPr>
            <a:xfrm flipV="1">
              <a:off x="2525713" y="4049713"/>
              <a:ext cx="903287" cy="554830"/>
            </a:xfrm>
            <a:prstGeom prst="straightConnector1">
              <a:avLst/>
            </a:prstGeom>
            <a:ln w="34925" cmpd="sng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10" idx="1"/>
              <a:endCxn id="5" idx="3"/>
            </p:cNvCxnSpPr>
            <p:nvPr/>
          </p:nvCxnSpPr>
          <p:spPr>
            <a:xfrm flipH="1" flipV="1">
              <a:off x="4114800" y="3842543"/>
              <a:ext cx="1676400" cy="11113"/>
            </a:xfrm>
            <a:prstGeom prst="straightConnector1">
              <a:avLst/>
            </a:prstGeom>
            <a:ln w="34925" cmpd="sng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11" idx="1"/>
            </p:cNvCxnSpPr>
            <p:nvPr/>
          </p:nvCxnSpPr>
          <p:spPr>
            <a:xfrm flipH="1" flipV="1">
              <a:off x="4055460" y="4049714"/>
              <a:ext cx="897540" cy="565942"/>
            </a:xfrm>
            <a:prstGeom prst="straightConnector1">
              <a:avLst/>
            </a:prstGeom>
            <a:ln w="34925" cmpd="sng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H="1">
              <a:off x="4055460" y="3091656"/>
              <a:ext cx="897540" cy="620316"/>
            </a:xfrm>
            <a:prstGeom prst="straightConnector1">
              <a:avLst/>
            </a:prstGeom>
            <a:ln w="34925" cmpd="sng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7" name="Straight Arrow Connector 46"/>
          <p:cNvCxnSpPr>
            <a:stCxn id="7" idx="0"/>
            <a:endCxn id="6" idx="1"/>
          </p:cNvCxnSpPr>
          <p:nvPr/>
        </p:nvCxnSpPr>
        <p:spPr>
          <a:xfrm flipV="1">
            <a:off x="2057400" y="3091656"/>
            <a:ext cx="642144" cy="565944"/>
          </a:xfrm>
          <a:prstGeom prst="straightConnector1">
            <a:avLst/>
          </a:prstGeom>
          <a:ln w="34925" cmpd="sng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8" idx="3"/>
            <a:endCxn id="6" idx="2"/>
          </p:cNvCxnSpPr>
          <p:nvPr/>
        </p:nvCxnSpPr>
        <p:spPr>
          <a:xfrm flipH="1" flipV="1">
            <a:off x="2895600" y="3287713"/>
            <a:ext cx="196057" cy="1316830"/>
          </a:xfrm>
          <a:prstGeom prst="straightConnector1">
            <a:avLst/>
          </a:prstGeom>
          <a:ln w="34925" cmpd="sng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7" idx="2"/>
            <a:endCxn id="8" idx="1"/>
          </p:cNvCxnSpPr>
          <p:nvPr/>
        </p:nvCxnSpPr>
        <p:spPr>
          <a:xfrm>
            <a:off x="2057400" y="4049713"/>
            <a:ext cx="642144" cy="554830"/>
          </a:xfrm>
          <a:prstGeom prst="straightConnector1">
            <a:avLst/>
          </a:prstGeom>
          <a:ln w="34925" cmpd="sng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11" idx="3"/>
            <a:endCxn id="10" idx="2"/>
          </p:cNvCxnSpPr>
          <p:nvPr/>
        </p:nvCxnSpPr>
        <p:spPr>
          <a:xfrm flipV="1">
            <a:off x="5911057" y="4049713"/>
            <a:ext cx="642143" cy="565943"/>
          </a:xfrm>
          <a:prstGeom prst="straightConnector1">
            <a:avLst/>
          </a:prstGeom>
          <a:ln w="34925" cmpd="sng">
            <a:solidFill>
              <a:schemeClr val="accent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10" idx="0"/>
            <a:endCxn id="9" idx="3"/>
          </p:cNvCxnSpPr>
          <p:nvPr/>
        </p:nvCxnSpPr>
        <p:spPr>
          <a:xfrm flipH="1" flipV="1">
            <a:off x="5911057" y="3091656"/>
            <a:ext cx="642143" cy="565944"/>
          </a:xfrm>
          <a:prstGeom prst="straightConnector1">
            <a:avLst/>
          </a:prstGeom>
          <a:ln w="34925" cmpd="sng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713" name="Oval 115712"/>
          <p:cNvSpPr/>
          <p:nvPr/>
        </p:nvSpPr>
        <p:spPr>
          <a:xfrm>
            <a:off x="1600200" y="2819400"/>
            <a:ext cx="2013744" cy="2013744"/>
          </a:xfrm>
          <a:prstGeom prst="ellipse">
            <a:avLst/>
          </a:prstGeom>
          <a:noFill/>
          <a:ln w="85725" cmpd="sng">
            <a:solidFill>
              <a:srgbClr val="0066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4985544" y="2819400"/>
            <a:ext cx="2013744" cy="2013744"/>
          </a:xfrm>
          <a:prstGeom prst="ellipse">
            <a:avLst/>
          </a:prstGeom>
          <a:noFill/>
          <a:ln w="85725" cmpd="sng">
            <a:solidFill>
              <a:srgbClr val="0066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5717" name="Straight Arrow Connector 115716"/>
          <p:cNvCxnSpPr>
            <a:stCxn id="115713" idx="6"/>
            <a:endCxn id="5" idx="1"/>
          </p:cNvCxnSpPr>
          <p:nvPr/>
        </p:nvCxnSpPr>
        <p:spPr>
          <a:xfrm>
            <a:off x="3613944" y="3826272"/>
            <a:ext cx="314325" cy="16271"/>
          </a:xfrm>
          <a:prstGeom prst="straightConnector1">
            <a:avLst/>
          </a:prstGeom>
          <a:ln w="44450" cmpd="sng">
            <a:solidFill>
              <a:srgbClr val="0066FF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H="1">
            <a:off x="4662996" y="3826272"/>
            <a:ext cx="304800" cy="8135"/>
          </a:xfrm>
          <a:prstGeom prst="straightConnector1">
            <a:avLst/>
          </a:prstGeom>
          <a:ln w="44450" cmpd="sng">
            <a:solidFill>
              <a:srgbClr val="0066FF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2095500" y="5012698"/>
                <a:ext cx="10231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500" y="5012698"/>
                <a:ext cx="1023143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5480844" y="5030986"/>
                <a:ext cx="10231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0844" y="5030986"/>
                <a:ext cx="1023143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3429000" y="4211422"/>
                <a:ext cx="876300" cy="393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𝜏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4211422"/>
                <a:ext cx="876300" cy="393121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4461757" y="4211422"/>
                <a:ext cx="876300" cy="404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𝜏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1757" y="4211422"/>
                <a:ext cx="876300" cy="404213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3" grpId="0" animBg="1"/>
      <p:bldP spid="68" grpId="0" animBg="1"/>
      <p:bldP spid="64" grpId="0"/>
      <p:bldP spid="100" grpId="0"/>
      <p:bldP spid="65" grpId="0"/>
      <p:bldP spid="10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C:\Documents and Settings\qbao\Desktop\pictures\Activa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438400"/>
            <a:ext cx="6654522" cy="411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Formulation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924800" cy="7620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The activations within a component: </a:t>
            </a:r>
            <a:r>
              <a:rPr lang="en-US" dirty="0"/>
              <a:t>T</a:t>
            </a:r>
            <a:r>
              <a:rPr lang="en-US" dirty="0" smtClean="0"/>
              <a:t>he union of activations of each node</a:t>
            </a:r>
          </a:p>
          <a:p>
            <a:endParaRPr lang="en-U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lar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17973</TotalTime>
  <Words>1993</Words>
  <Application>Microsoft Office PowerPoint</Application>
  <PresentationFormat>全屏显示(4:3)</PresentationFormat>
  <Paragraphs>249</Paragraphs>
  <Slides>22</Slides>
  <Notes>16</Notes>
  <HiddenSlides>0</HiddenSlides>
  <MMClips>0</MMClips>
  <ScaleCrop>false</ScaleCrop>
  <HeadingPairs>
    <vt:vector size="6" baseType="variant">
      <vt:variant>
        <vt:lpstr>主题</vt:lpstr>
      </vt:variant>
      <vt:variant>
        <vt:i4>2</vt:i4>
      </vt:variant>
      <vt:variant>
        <vt:lpstr>链接</vt:lpstr>
      </vt:variant>
      <vt:variant>
        <vt:i4>21</vt:i4>
      </vt:variant>
      <vt:variant>
        <vt:lpstr>幻灯片标题</vt:lpstr>
      </vt:variant>
      <vt:variant>
        <vt:i4>22</vt:i4>
      </vt:variant>
    </vt:vector>
  </HeadingPairs>
  <TitlesOfParts>
    <vt:vector size="45" baseType="lpstr">
      <vt:lpstr>NewsPrint</vt:lpstr>
      <vt:lpstr>Clarity</vt:lpstr>
      <vt:lpstr>C:\Users\qbao\Desktop\overview - Copy.vsd\Drawing\~Page-1\On-page reference.2</vt:lpstr>
      <vt:lpstr>C:\Users\qbao\Desktop\overview - Copy.vsd\Drawing\~Page-1\SELECTION</vt:lpstr>
      <vt:lpstr>C:\Users\qbao\Desktop\overview - Copy.vsd\Drawing\~Page-1\SELECTION</vt:lpstr>
      <vt:lpstr>C:\Users\qbao\Desktop\overview - Copy.vsd\Drawing\~Page-1\SELECTION</vt:lpstr>
      <vt:lpstr>C:\Users\qbao\Desktop\overview - Copy.vsd\Drawing\~Page-1\SELECTION</vt:lpstr>
      <vt:lpstr>C:\Users\qbao\Desktop\overview - Copy.vsd\Drawing\~Page-1\SELECTION</vt:lpstr>
      <vt:lpstr>C:\Users\qbao\Desktop\overview - Copy.vsd\Drawing\~Page-1\SELECTION</vt:lpstr>
      <vt:lpstr>C:\Users\qbao\Desktop\overview - Copy.vsd\Drawing\~Page-1\On-page reference.2</vt:lpstr>
      <vt:lpstr>C:\Users\qbao\Desktop\overview - Copy.vsd\Drawing\~Page-1\SELECTION</vt:lpstr>
      <vt:lpstr>C:\Users\qbao\Desktop\overview - Copy.vsd\Drawing\~Page-1\SELECTION</vt:lpstr>
      <vt:lpstr>C:\Users\qbao\Desktop\overview - Copy.vsd\Drawing\~Page-1\SELECTION</vt:lpstr>
      <vt:lpstr>C:\Users\qbao\Desktop\overview - Copy.vsd\Drawing\~Page-1\SELECTION</vt:lpstr>
      <vt:lpstr>C:\Users\qbao\Desktop\overview - Copy.vsd\Drawing\~Page-1\SELECTION</vt:lpstr>
      <vt:lpstr>C:\Users\qbao\Desktop\overview - Copy.vsd\Drawing\~Page-1\SELECTION</vt:lpstr>
      <vt:lpstr>C:\Users\qbao\Desktop\overview - Copy.vsd\Drawing\~Page-1\On-page reference.2</vt:lpstr>
      <vt:lpstr>C:\Users\qbao\Desktop\overview - Copy.vsd\Drawing\~Page-1\SELECTION</vt:lpstr>
      <vt:lpstr>C:\Users\qbao\Desktop\overview - Copy.vsd\Drawing\~Page-1\SELECTION</vt:lpstr>
      <vt:lpstr>C:\Users\qbao\Desktop\overview - Copy.vsd\Drawing\~Page-1\SELECTION</vt:lpstr>
      <vt:lpstr>C:\Users\qbao\Desktop\overview - Copy.vsd\Drawing\~Page-1\SELECTION</vt:lpstr>
      <vt:lpstr>C:\Users\qbao\Desktop\overview - Copy.vsd\Drawing\~Page-1\SELECTION</vt:lpstr>
      <vt:lpstr>C:\Users\qbao\Desktop\overview - Copy.vsd\Drawing\~Page-1\SELECTION</vt:lpstr>
      <vt:lpstr>Incorporating Structural Diversity of Neighbors in a Diffusion Model  for Social Networks</vt:lpstr>
      <vt:lpstr>Content</vt:lpstr>
      <vt:lpstr>Introduction - Background </vt:lpstr>
      <vt:lpstr>Introduction – Related Work</vt:lpstr>
      <vt:lpstr>Introduction – Related Work</vt:lpstr>
      <vt:lpstr>Introduction – Motivation</vt:lpstr>
      <vt:lpstr>Introduction – Motivation</vt:lpstr>
      <vt:lpstr>Problem Formulation</vt:lpstr>
      <vt:lpstr>Problem Formulation</vt:lpstr>
      <vt:lpstr>Problem Formulation - component activation</vt:lpstr>
      <vt:lpstr>Problem Formulation</vt:lpstr>
      <vt:lpstr>Problem Formulation</vt:lpstr>
      <vt:lpstr>Problem Formulation</vt:lpstr>
      <vt:lpstr>Methodology</vt:lpstr>
      <vt:lpstr>Experiment: Data Set</vt:lpstr>
      <vt:lpstr>Experiment: Structural Diversity Valid?</vt:lpstr>
      <vt:lpstr>Experiment: Setup</vt:lpstr>
      <vt:lpstr>Experimental Results</vt:lpstr>
      <vt:lpstr>Experiment</vt:lpstr>
      <vt:lpstr>Experiment</vt:lpstr>
      <vt:lpstr>Conclusion and Future Work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Prediction of Information Diffusion Probabilities for Independent Cascade Model</dc:title>
  <dc:creator>Bao Qing</dc:creator>
  <cp:lastModifiedBy>bq212</cp:lastModifiedBy>
  <cp:revision>488</cp:revision>
  <dcterms:created xsi:type="dcterms:W3CDTF">2006-08-16T00:00:00Z</dcterms:created>
  <dcterms:modified xsi:type="dcterms:W3CDTF">2013-11-19T04:43:16Z</dcterms:modified>
</cp:coreProperties>
</file>